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8" r:id="rId9"/>
    <p:sldId id="263" r:id="rId10"/>
    <p:sldId id="264" r:id="rId11"/>
    <p:sldId id="265" r:id="rId12"/>
    <p:sldId id="266" r:id="rId13"/>
    <p:sldId id="267" r:id="rId14"/>
  </p:sldIdLst>
  <p:sldSz cx="18288000" cy="10287000"/>
  <p:notesSz cx="9926638" cy="14355763"/>
  <p:embeddedFontLst>
    <p:embeddedFont>
      <p:font typeface="Canva Sans" panose="020B0604020202020204" charset="0"/>
      <p:regular r:id="rId15"/>
    </p:embeddedFont>
    <p:embeddedFont>
      <p:font typeface="Canva Sans Bold" panose="020B0604020202020204" charset="0"/>
      <p:regular r:id="rId16"/>
    </p:embeddedFont>
    <p:embeddedFont>
      <p:font typeface="Higuen Elegant Serif" panose="020B0604020202020204" charset="-18"/>
      <p:regular r:id="rId17"/>
    </p:embeddedFont>
    <p:embeddedFont>
      <p:font typeface="Open Sans" panose="020B0606030504020204" pitchFamily="34" charset="0"/>
      <p:regular r:id="rId18"/>
      <p:boldItalic r:id="rId19"/>
    </p:embeddedFont>
    <p:embeddedFont>
      <p:font typeface="Open Sans Bold" panose="020B0806030504020204" charset="0"/>
      <p:regular r:id="rId20"/>
    </p:embeddedFont>
    <p:embeddedFont>
      <p:font typeface="Open Sans Bold Italics" panose="020B0604020202020204" charset="0"/>
      <p:regular r:id="rId21"/>
    </p:embeddedFont>
    <p:embeddedFont>
      <p:font typeface="Open Sans Italics" panose="020B0604020202020204" charset="0"/>
      <p:regular r:id="rId22"/>
    </p:embeddedFont>
    <p:embeddedFont>
      <p:font typeface="Poppins" panose="00000500000000000000" pitchFamily="2" charset="0"/>
      <p:regular r:id="rId23"/>
    </p:embeddedFont>
    <p:embeddedFont>
      <p:font typeface="Poppins Bold" panose="00000800000000000000" charset="0"/>
      <p:regular r:id="rId24"/>
    </p:embeddedFont>
    <p:embeddedFont>
      <p:font typeface="Poppins Medium" panose="00000600000000000000" pitchFamily="2" charset="0"/>
      <p:regular r:id="rId25"/>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3" d="100"/>
          <a:sy n="43" d="100"/>
        </p:scale>
        <p:origin x="936" y="-5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font" Target="fonts/font7.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10.fntdata"/><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font" Target="fonts/font8.fntdata"/><Relationship Id="rId27"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1/6/2026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1/6/2026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1/6/2026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1/6/2026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1/6/2026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1/6/2026</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svg"/><Relationship Id="rId7" Type="http://schemas.openxmlformats.org/officeDocument/2006/relationships/image" Target="../media/image6.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5.png"/><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hyperlink" Target="https://www.namibiathatching.com/about.php"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hyperlink" Target="mailto:SINCLAIR@NAMIBIATHATCHING.COM" TargetMode="External"/><Relationship Id="rId2" Type="http://schemas.openxmlformats.org/officeDocument/2006/relationships/image" Target="../media/image18.png"/><Relationship Id="rId1" Type="http://schemas.openxmlformats.org/officeDocument/2006/relationships/slideLayout" Target="../slideLayouts/slideLayout7.xml"/><Relationship Id="rId5" Type="http://schemas.openxmlformats.org/officeDocument/2006/relationships/hyperlink" Target="https://www.namibiathatching.com/about.php" TargetMode="External"/><Relationship Id="rId4" Type="http://schemas.openxmlformats.org/officeDocument/2006/relationships/hyperlink" Target="mailto:SINCLAIRTHATCH@GMAIL.COM"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3133655" y="8396768"/>
            <a:ext cx="303941" cy="303941"/>
          </a:xfrm>
          <a:custGeom>
            <a:avLst/>
            <a:gdLst/>
            <a:ahLst/>
            <a:cxnLst/>
            <a:rect l="l" t="t" r="r" b="b"/>
            <a:pathLst>
              <a:path w="303941" h="303941">
                <a:moveTo>
                  <a:pt x="0" y="0"/>
                </a:moveTo>
                <a:lnTo>
                  <a:pt x="303941" y="0"/>
                </a:lnTo>
                <a:lnTo>
                  <a:pt x="303941" y="303941"/>
                </a:lnTo>
                <a:lnTo>
                  <a:pt x="0" y="303941"/>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NA"/>
          </a:p>
        </p:txBody>
      </p:sp>
      <p:sp>
        <p:nvSpPr>
          <p:cNvPr id="3" name="Freeform 3"/>
          <p:cNvSpPr/>
          <p:nvPr/>
        </p:nvSpPr>
        <p:spPr>
          <a:xfrm>
            <a:off x="10557721" y="8396768"/>
            <a:ext cx="375193" cy="267794"/>
          </a:xfrm>
          <a:custGeom>
            <a:avLst/>
            <a:gdLst/>
            <a:ahLst/>
            <a:cxnLst/>
            <a:rect l="l" t="t" r="r" b="b"/>
            <a:pathLst>
              <a:path w="375193" h="267794">
                <a:moveTo>
                  <a:pt x="0" y="0"/>
                </a:moveTo>
                <a:lnTo>
                  <a:pt x="375193" y="0"/>
                </a:lnTo>
                <a:lnTo>
                  <a:pt x="375193" y="267794"/>
                </a:lnTo>
                <a:lnTo>
                  <a:pt x="0" y="267794"/>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txBody>
          <a:bodyPr/>
          <a:lstStyle/>
          <a:p>
            <a:endParaRPr lang="en-NA"/>
          </a:p>
        </p:txBody>
      </p:sp>
      <p:sp>
        <p:nvSpPr>
          <p:cNvPr id="4" name="Freeform 4"/>
          <p:cNvSpPr/>
          <p:nvPr/>
        </p:nvSpPr>
        <p:spPr>
          <a:xfrm>
            <a:off x="5486400" y="5949162"/>
            <a:ext cx="7315200" cy="332509"/>
          </a:xfrm>
          <a:custGeom>
            <a:avLst/>
            <a:gdLst/>
            <a:ahLst/>
            <a:cxnLst/>
            <a:rect l="l" t="t" r="r" b="b"/>
            <a:pathLst>
              <a:path w="7315200" h="332509">
                <a:moveTo>
                  <a:pt x="0" y="0"/>
                </a:moveTo>
                <a:lnTo>
                  <a:pt x="7315200" y="0"/>
                </a:lnTo>
                <a:lnTo>
                  <a:pt x="7315200" y="332510"/>
                </a:lnTo>
                <a:lnTo>
                  <a:pt x="0" y="33251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endParaRPr lang="en-NA"/>
          </a:p>
        </p:txBody>
      </p:sp>
      <p:grpSp>
        <p:nvGrpSpPr>
          <p:cNvPr id="5" name="Group 5"/>
          <p:cNvGrpSpPr/>
          <p:nvPr/>
        </p:nvGrpSpPr>
        <p:grpSpPr>
          <a:xfrm>
            <a:off x="8277660" y="3737450"/>
            <a:ext cx="577560" cy="129827"/>
            <a:chOff x="0" y="0"/>
            <a:chExt cx="297471" cy="66867"/>
          </a:xfrm>
        </p:grpSpPr>
        <p:sp>
          <p:nvSpPr>
            <p:cNvPr id="6" name="Freeform 6"/>
            <p:cNvSpPr/>
            <p:nvPr/>
          </p:nvSpPr>
          <p:spPr>
            <a:xfrm>
              <a:off x="0" y="0"/>
              <a:ext cx="297471" cy="66867"/>
            </a:xfrm>
            <a:custGeom>
              <a:avLst/>
              <a:gdLst/>
              <a:ahLst/>
              <a:cxnLst/>
              <a:rect l="l" t="t" r="r" b="b"/>
              <a:pathLst>
                <a:path w="297471" h="66867">
                  <a:moveTo>
                    <a:pt x="0" y="0"/>
                  </a:moveTo>
                  <a:lnTo>
                    <a:pt x="297471" y="0"/>
                  </a:lnTo>
                  <a:lnTo>
                    <a:pt x="297471" y="66867"/>
                  </a:lnTo>
                  <a:lnTo>
                    <a:pt x="0" y="66867"/>
                  </a:lnTo>
                  <a:close/>
                </a:path>
              </a:pathLst>
            </a:custGeom>
            <a:solidFill>
              <a:srgbClr val="000000"/>
            </a:solidFill>
          </p:spPr>
          <p:txBody>
            <a:bodyPr/>
            <a:lstStyle/>
            <a:p>
              <a:endParaRPr lang="en-NA"/>
            </a:p>
          </p:txBody>
        </p:sp>
        <p:sp>
          <p:nvSpPr>
            <p:cNvPr id="7" name="TextBox 7"/>
            <p:cNvSpPr txBox="1"/>
            <p:nvPr/>
          </p:nvSpPr>
          <p:spPr>
            <a:xfrm>
              <a:off x="0" y="-47625"/>
              <a:ext cx="297471" cy="114492"/>
            </a:xfrm>
            <a:prstGeom prst="rect">
              <a:avLst/>
            </a:prstGeom>
          </p:spPr>
          <p:txBody>
            <a:bodyPr lIns="50800" tIns="50800" rIns="50800" bIns="50800" rtlCol="0" anchor="ctr"/>
            <a:lstStyle/>
            <a:p>
              <a:pPr algn="ctr">
                <a:lnSpc>
                  <a:spcPts val="2438"/>
                </a:lnSpc>
              </a:pPr>
              <a:endParaRPr/>
            </a:p>
          </p:txBody>
        </p:sp>
      </p:grpSp>
      <p:grpSp>
        <p:nvGrpSpPr>
          <p:cNvPr id="8" name="Group 8"/>
          <p:cNvGrpSpPr/>
          <p:nvPr/>
        </p:nvGrpSpPr>
        <p:grpSpPr>
          <a:xfrm>
            <a:off x="9432780" y="3737450"/>
            <a:ext cx="577560" cy="129827"/>
            <a:chOff x="0" y="0"/>
            <a:chExt cx="297471" cy="66867"/>
          </a:xfrm>
        </p:grpSpPr>
        <p:sp>
          <p:nvSpPr>
            <p:cNvPr id="9" name="Freeform 9"/>
            <p:cNvSpPr/>
            <p:nvPr/>
          </p:nvSpPr>
          <p:spPr>
            <a:xfrm>
              <a:off x="0" y="0"/>
              <a:ext cx="297471" cy="66867"/>
            </a:xfrm>
            <a:custGeom>
              <a:avLst/>
              <a:gdLst/>
              <a:ahLst/>
              <a:cxnLst/>
              <a:rect l="l" t="t" r="r" b="b"/>
              <a:pathLst>
                <a:path w="297471" h="66867">
                  <a:moveTo>
                    <a:pt x="0" y="0"/>
                  </a:moveTo>
                  <a:lnTo>
                    <a:pt x="297471" y="0"/>
                  </a:lnTo>
                  <a:lnTo>
                    <a:pt x="297471" y="66867"/>
                  </a:lnTo>
                  <a:lnTo>
                    <a:pt x="0" y="66867"/>
                  </a:lnTo>
                  <a:close/>
                </a:path>
              </a:pathLst>
            </a:custGeom>
            <a:solidFill>
              <a:srgbClr val="FFFFFF"/>
            </a:solidFill>
            <a:ln cap="sq">
              <a:noFill/>
              <a:prstDash val="solid"/>
              <a:miter/>
            </a:ln>
          </p:spPr>
          <p:txBody>
            <a:bodyPr/>
            <a:lstStyle/>
            <a:p>
              <a:endParaRPr lang="en-NA"/>
            </a:p>
          </p:txBody>
        </p:sp>
        <p:sp>
          <p:nvSpPr>
            <p:cNvPr id="10" name="TextBox 10"/>
            <p:cNvSpPr txBox="1"/>
            <p:nvPr/>
          </p:nvSpPr>
          <p:spPr>
            <a:xfrm>
              <a:off x="0" y="-47625"/>
              <a:ext cx="297471" cy="114492"/>
            </a:xfrm>
            <a:prstGeom prst="rect">
              <a:avLst/>
            </a:prstGeom>
          </p:spPr>
          <p:txBody>
            <a:bodyPr lIns="50800" tIns="50800" rIns="50800" bIns="50800" rtlCol="0" anchor="ctr"/>
            <a:lstStyle/>
            <a:p>
              <a:pPr algn="ctr">
                <a:lnSpc>
                  <a:spcPts val="2438"/>
                </a:lnSpc>
              </a:pPr>
              <a:endParaRPr/>
            </a:p>
          </p:txBody>
        </p:sp>
      </p:grpSp>
      <p:grpSp>
        <p:nvGrpSpPr>
          <p:cNvPr id="11" name="Group 11"/>
          <p:cNvGrpSpPr/>
          <p:nvPr/>
        </p:nvGrpSpPr>
        <p:grpSpPr>
          <a:xfrm>
            <a:off x="8855220" y="3737450"/>
            <a:ext cx="577560" cy="129827"/>
            <a:chOff x="0" y="0"/>
            <a:chExt cx="297471" cy="66867"/>
          </a:xfrm>
        </p:grpSpPr>
        <p:sp>
          <p:nvSpPr>
            <p:cNvPr id="12" name="Freeform 12"/>
            <p:cNvSpPr/>
            <p:nvPr/>
          </p:nvSpPr>
          <p:spPr>
            <a:xfrm>
              <a:off x="0" y="0"/>
              <a:ext cx="297471" cy="66867"/>
            </a:xfrm>
            <a:custGeom>
              <a:avLst/>
              <a:gdLst/>
              <a:ahLst/>
              <a:cxnLst/>
              <a:rect l="l" t="t" r="r" b="b"/>
              <a:pathLst>
                <a:path w="297471" h="66867">
                  <a:moveTo>
                    <a:pt x="0" y="0"/>
                  </a:moveTo>
                  <a:lnTo>
                    <a:pt x="297471" y="0"/>
                  </a:lnTo>
                  <a:lnTo>
                    <a:pt x="297471" y="66867"/>
                  </a:lnTo>
                  <a:lnTo>
                    <a:pt x="0" y="66867"/>
                  </a:lnTo>
                  <a:close/>
                </a:path>
              </a:pathLst>
            </a:custGeom>
            <a:solidFill>
              <a:srgbClr val="929292"/>
            </a:solidFill>
          </p:spPr>
          <p:txBody>
            <a:bodyPr/>
            <a:lstStyle/>
            <a:p>
              <a:endParaRPr lang="en-NA"/>
            </a:p>
          </p:txBody>
        </p:sp>
        <p:sp>
          <p:nvSpPr>
            <p:cNvPr id="13" name="TextBox 13"/>
            <p:cNvSpPr txBox="1"/>
            <p:nvPr/>
          </p:nvSpPr>
          <p:spPr>
            <a:xfrm>
              <a:off x="0" y="-47625"/>
              <a:ext cx="297471" cy="114492"/>
            </a:xfrm>
            <a:prstGeom prst="rect">
              <a:avLst/>
            </a:prstGeom>
          </p:spPr>
          <p:txBody>
            <a:bodyPr lIns="50800" tIns="50800" rIns="50800" bIns="50800" rtlCol="0" anchor="ctr"/>
            <a:lstStyle/>
            <a:p>
              <a:pPr algn="ctr">
                <a:lnSpc>
                  <a:spcPts val="2438"/>
                </a:lnSpc>
              </a:pPr>
              <a:endParaRPr/>
            </a:p>
          </p:txBody>
        </p:sp>
      </p:grpSp>
      <p:sp>
        <p:nvSpPr>
          <p:cNvPr id="14" name="Freeform 14"/>
          <p:cNvSpPr/>
          <p:nvPr/>
        </p:nvSpPr>
        <p:spPr>
          <a:xfrm>
            <a:off x="-1251855" y="-1354216"/>
            <a:ext cx="19569592" cy="12995432"/>
          </a:xfrm>
          <a:custGeom>
            <a:avLst/>
            <a:gdLst/>
            <a:ahLst/>
            <a:cxnLst/>
            <a:rect l="l" t="t" r="r" b="b"/>
            <a:pathLst>
              <a:path w="19569592" h="12995432">
                <a:moveTo>
                  <a:pt x="0" y="0"/>
                </a:moveTo>
                <a:lnTo>
                  <a:pt x="19569592" y="0"/>
                </a:lnTo>
                <a:lnTo>
                  <a:pt x="19569592" y="12995432"/>
                </a:lnTo>
                <a:lnTo>
                  <a:pt x="0" y="12995432"/>
                </a:lnTo>
                <a:lnTo>
                  <a:pt x="0" y="0"/>
                </a:lnTo>
                <a:close/>
              </a:path>
            </a:pathLst>
          </a:custGeom>
          <a:blipFill>
            <a:blip r:embed="rId8"/>
            <a:stretch>
              <a:fillRect/>
            </a:stretch>
          </a:blipFill>
        </p:spPr>
        <p:txBody>
          <a:bodyPr/>
          <a:lstStyle/>
          <a:p>
            <a:pPr>
              <a:lnSpc>
                <a:spcPts val="2438"/>
              </a:lnSpc>
              <a:spcBef>
                <a:spcPct val="0"/>
              </a:spcBef>
            </a:pPr>
            <a:r>
              <a:rPr lang="en-US" b="1" u="sng" spc="259" dirty="0">
                <a:solidFill>
                  <a:srgbClr val="FFFFFF"/>
                </a:solidFill>
                <a:latin typeface="Poppins Medium"/>
                <a:ea typeface="Poppins Medium"/>
                <a:cs typeface="Poppins Medium"/>
                <a:sym typeface="Poppins Medium"/>
                <a:hlinkClick r:id="rId9" tooltip="https://www.namibiathatching.com/about.php"/>
              </a:rPr>
              <a:t>WWHTTPS://WWW.NAMIBIATHATCHING.COM/ABOUT.PH</a:t>
            </a:r>
            <a:r>
              <a:rPr lang="en-US" spc="259" dirty="0">
                <a:solidFill>
                  <a:srgbClr val="FFFFFF"/>
                </a:solidFill>
                <a:latin typeface="Poppins"/>
                <a:ea typeface="Poppins"/>
                <a:cs typeface="Poppins"/>
                <a:sym typeface="Poppins"/>
              </a:rPr>
              <a:t>P</a:t>
            </a:r>
          </a:p>
        </p:txBody>
      </p:sp>
      <p:sp>
        <p:nvSpPr>
          <p:cNvPr id="15" name="TextBox 15"/>
          <p:cNvSpPr txBox="1"/>
          <p:nvPr/>
        </p:nvSpPr>
        <p:spPr>
          <a:xfrm>
            <a:off x="5381093" y="1211960"/>
            <a:ext cx="7614752" cy="827308"/>
          </a:xfrm>
          <a:prstGeom prst="rect">
            <a:avLst/>
          </a:prstGeom>
        </p:spPr>
        <p:txBody>
          <a:bodyPr lIns="0" tIns="0" rIns="0" bIns="0" rtlCol="0" anchor="t">
            <a:spAutoFit/>
          </a:bodyPr>
          <a:lstStyle/>
          <a:p>
            <a:pPr algn="ctr">
              <a:lnSpc>
                <a:spcPts val="6375"/>
              </a:lnSpc>
              <a:spcBef>
                <a:spcPct val="0"/>
              </a:spcBef>
            </a:pPr>
            <a:r>
              <a:rPr lang="en-US" sz="4553" b="1">
                <a:solidFill>
                  <a:srgbClr val="FFFFFF"/>
                </a:solidFill>
                <a:latin typeface="Poppins Medium"/>
                <a:ea typeface="Poppins Medium"/>
                <a:cs typeface="Poppins Medium"/>
                <a:sym typeface="Poppins Medium"/>
              </a:rPr>
              <a:t>COMPANY PROFILE </a:t>
            </a:r>
          </a:p>
        </p:txBody>
      </p:sp>
      <p:grpSp>
        <p:nvGrpSpPr>
          <p:cNvPr id="16" name="Group 16"/>
          <p:cNvGrpSpPr/>
          <p:nvPr/>
        </p:nvGrpSpPr>
        <p:grpSpPr>
          <a:xfrm>
            <a:off x="63236" y="7176533"/>
            <a:ext cx="18288000" cy="1907355"/>
            <a:chOff x="0" y="0"/>
            <a:chExt cx="3874705" cy="404114"/>
          </a:xfrm>
        </p:grpSpPr>
        <p:sp>
          <p:nvSpPr>
            <p:cNvPr id="17" name="Freeform 17"/>
            <p:cNvSpPr/>
            <p:nvPr/>
          </p:nvSpPr>
          <p:spPr>
            <a:xfrm>
              <a:off x="0" y="0"/>
              <a:ext cx="3874705" cy="404114"/>
            </a:xfrm>
            <a:custGeom>
              <a:avLst/>
              <a:gdLst/>
              <a:ahLst/>
              <a:cxnLst/>
              <a:rect l="l" t="t" r="r" b="b"/>
              <a:pathLst>
                <a:path w="3874705" h="404114">
                  <a:moveTo>
                    <a:pt x="0" y="0"/>
                  </a:moveTo>
                  <a:lnTo>
                    <a:pt x="3874705" y="0"/>
                  </a:lnTo>
                  <a:lnTo>
                    <a:pt x="3874705" y="404114"/>
                  </a:lnTo>
                  <a:lnTo>
                    <a:pt x="0" y="404114"/>
                  </a:lnTo>
                  <a:close/>
                </a:path>
              </a:pathLst>
            </a:custGeom>
            <a:solidFill>
              <a:srgbClr val="000000">
                <a:alpha val="49804"/>
              </a:srgbClr>
            </a:solidFill>
          </p:spPr>
          <p:txBody>
            <a:bodyPr/>
            <a:lstStyle/>
            <a:p>
              <a:endParaRPr lang="en-NA"/>
            </a:p>
          </p:txBody>
        </p:sp>
        <p:sp>
          <p:nvSpPr>
            <p:cNvPr id="18" name="TextBox 18"/>
            <p:cNvSpPr txBox="1"/>
            <p:nvPr/>
          </p:nvSpPr>
          <p:spPr>
            <a:xfrm>
              <a:off x="0" y="-38100"/>
              <a:ext cx="3874705" cy="442214"/>
            </a:xfrm>
            <a:prstGeom prst="rect">
              <a:avLst/>
            </a:prstGeom>
          </p:spPr>
          <p:txBody>
            <a:bodyPr lIns="50800" tIns="50800" rIns="50800" bIns="50800" rtlCol="0" anchor="ctr"/>
            <a:lstStyle/>
            <a:p>
              <a:pPr algn="ctr">
                <a:lnSpc>
                  <a:spcPts val="2659"/>
                </a:lnSpc>
                <a:spcBef>
                  <a:spcPct val="0"/>
                </a:spcBef>
              </a:pPr>
              <a:endParaRPr/>
            </a:p>
          </p:txBody>
        </p:sp>
      </p:grpSp>
      <p:sp>
        <p:nvSpPr>
          <p:cNvPr id="19" name="TextBox 19"/>
          <p:cNvSpPr txBox="1"/>
          <p:nvPr/>
        </p:nvSpPr>
        <p:spPr>
          <a:xfrm>
            <a:off x="1668088" y="7315808"/>
            <a:ext cx="14951824" cy="1384995"/>
          </a:xfrm>
          <a:prstGeom prst="rect">
            <a:avLst/>
          </a:prstGeom>
        </p:spPr>
        <p:txBody>
          <a:bodyPr lIns="0" tIns="0" rIns="0" bIns="0" rtlCol="0" anchor="t">
            <a:spAutoFit/>
          </a:bodyPr>
          <a:lstStyle/>
          <a:p>
            <a:pPr algn="ctr">
              <a:lnSpc>
                <a:spcPts val="14371"/>
              </a:lnSpc>
              <a:spcBef>
                <a:spcPct val="0"/>
              </a:spcBef>
            </a:pPr>
            <a:r>
              <a:rPr lang="en-US" sz="10265" dirty="0">
                <a:solidFill>
                  <a:srgbClr val="FFFFFF"/>
                </a:solidFill>
                <a:latin typeface="Higuen Elegant Serif"/>
                <a:ea typeface="Higuen Elegant Serif"/>
                <a:cs typeface="Higuen Elegant Serif"/>
                <a:sym typeface="Higuen Elegant Serif"/>
              </a:rPr>
              <a:t>AFRO - THATCH CC</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1460202"/>
            <a:ext cx="18999672" cy="14249754"/>
          </a:xfrm>
          <a:custGeom>
            <a:avLst/>
            <a:gdLst/>
            <a:ahLst/>
            <a:cxnLst/>
            <a:rect l="l" t="t" r="r" b="b"/>
            <a:pathLst>
              <a:path w="18999672" h="14249754">
                <a:moveTo>
                  <a:pt x="0" y="0"/>
                </a:moveTo>
                <a:lnTo>
                  <a:pt x="18999672" y="0"/>
                </a:lnTo>
                <a:lnTo>
                  <a:pt x="18999672" y="14249753"/>
                </a:lnTo>
                <a:lnTo>
                  <a:pt x="0" y="14249753"/>
                </a:lnTo>
                <a:lnTo>
                  <a:pt x="0" y="0"/>
                </a:lnTo>
                <a:close/>
              </a:path>
            </a:pathLst>
          </a:custGeom>
          <a:blipFill>
            <a:blip r:embed="rId2"/>
            <a:stretch>
              <a:fillRect/>
            </a:stretch>
          </a:blipFill>
        </p:spPr>
        <p:txBody>
          <a:bodyPr/>
          <a:lstStyle/>
          <a:p>
            <a:endParaRPr lang="en-NA"/>
          </a:p>
        </p:txBody>
      </p:sp>
      <p:grpSp>
        <p:nvGrpSpPr>
          <p:cNvPr id="3" name="Group 3"/>
          <p:cNvGrpSpPr/>
          <p:nvPr/>
        </p:nvGrpSpPr>
        <p:grpSpPr>
          <a:xfrm>
            <a:off x="1028700" y="0"/>
            <a:ext cx="10214730" cy="10287000"/>
            <a:chOff x="0" y="0"/>
            <a:chExt cx="2690299" cy="2709333"/>
          </a:xfrm>
        </p:grpSpPr>
        <p:sp>
          <p:nvSpPr>
            <p:cNvPr id="4" name="Freeform 4"/>
            <p:cNvSpPr/>
            <p:nvPr/>
          </p:nvSpPr>
          <p:spPr>
            <a:xfrm>
              <a:off x="0" y="0"/>
              <a:ext cx="2690299" cy="2709333"/>
            </a:xfrm>
            <a:custGeom>
              <a:avLst/>
              <a:gdLst/>
              <a:ahLst/>
              <a:cxnLst/>
              <a:rect l="l" t="t" r="r" b="b"/>
              <a:pathLst>
                <a:path w="2690299" h="2709333">
                  <a:moveTo>
                    <a:pt x="0" y="0"/>
                  </a:moveTo>
                  <a:lnTo>
                    <a:pt x="2690299" y="0"/>
                  </a:lnTo>
                  <a:lnTo>
                    <a:pt x="2690299" y="2709333"/>
                  </a:lnTo>
                  <a:lnTo>
                    <a:pt x="0" y="2709333"/>
                  </a:lnTo>
                  <a:close/>
                </a:path>
              </a:pathLst>
            </a:custGeom>
            <a:solidFill>
              <a:srgbClr val="453F43">
                <a:alpha val="69804"/>
              </a:srgbClr>
            </a:solidFill>
          </p:spPr>
          <p:txBody>
            <a:bodyPr/>
            <a:lstStyle/>
            <a:p>
              <a:endParaRPr lang="en-NA"/>
            </a:p>
          </p:txBody>
        </p:sp>
        <p:sp>
          <p:nvSpPr>
            <p:cNvPr id="5" name="TextBox 5"/>
            <p:cNvSpPr txBox="1"/>
            <p:nvPr/>
          </p:nvSpPr>
          <p:spPr>
            <a:xfrm>
              <a:off x="0" y="-47625"/>
              <a:ext cx="2690299" cy="2756958"/>
            </a:xfrm>
            <a:prstGeom prst="rect">
              <a:avLst/>
            </a:prstGeom>
          </p:spPr>
          <p:txBody>
            <a:bodyPr lIns="50800" tIns="50800" rIns="50800" bIns="50800" rtlCol="0" anchor="ctr"/>
            <a:lstStyle/>
            <a:p>
              <a:pPr algn="ctr">
                <a:lnSpc>
                  <a:spcPts val="2438"/>
                </a:lnSpc>
              </a:pPr>
              <a:endParaRPr/>
            </a:p>
          </p:txBody>
        </p:sp>
      </p:grpSp>
      <p:grpSp>
        <p:nvGrpSpPr>
          <p:cNvPr id="6" name="Group 6"/>
          <p:cNvGrpSpPr/>
          <p:nvPr/>
        </p:nvGrpSpPr>
        <p:grpSpPr>
          <a:xfrm>
            <a:off x="0" y="842054"/>
            <a:ext cx="18857845" cy="1825999"/>
            <a:chOff x="0" y="0"/>
            <a:chExt cx="4966675" cy="480922"/>
          </a:xfrm>
        </p:grpSpPr>
        <p:sp>
          <p:nvSpPr>
            <p:cNvPr id="7" name="Freeform 7"/>
            <p:cNvSpPr/>
            <p:nvPr/>
          </p:nvSpPr>
          <p:spPr>
            <a:xfrm>
              <a:off x="0" y="0"/>
              <a:ext cx="4966675" cy="480922"/>
            </a:xfrm>
            <a:custGeom>
              <a:avLst/>
              <a:gdLst/>
              <a:ahLst/>
              <a:cxnLst/>
              <a:rect l="l" t="t" r="r" b="b"/>
              <a:pathLst>
                <a:path w="4966675" h="480922">
                  <a:moveTo>
                    <a:pt x="0" y="0"/>
                  </a:moveTo>
                  <a:lnTo>
                    <a:pt x="4966675" y="0"/>
                  </a:lnTo>
                  <a:lnTo>
                    <a:pt x="4966675" y="480922"/>
                  </a:lnTo>
                  <a:lnTo>
                    <a:pt x="0" y="480922"/>
                  </a:lnTo>
                  <a:close/>
                </a:path>
              </a:pathLst>
            </a:custGeom>
            <a:solidFill>
              <a:srgbClr val="674D35">
                <a:alpha val="84706"/>
              </a:srgbClr>
            </a:solidFill>
          </p:spPr>
          <p:txBody>
            <a:bodyPr/>
            <a:lstStyle/>
            <a:p>
              <a:endParaRPr lang="en-NA"/>
            </a:p>
          </p:txBody>
        </p:sp>
        <p:sp>
          <p:nvSpPr>
            <p:cNvPr id="8" name="TextBox 8"/>
            <p:cNvSpPr txBox="1"/>
            <p:nvPr/>
          </p:nvSpPr>
          <p:spPr>
            <a:xfrm>
              <a:off x="0" y="-47625"/>
              <a:ext cx="4966675" cy="528547"/>
            </a:xfrm>
            <a:prstGeom prst="rect">
              <a:avLst/>
            </a:prstGeom>
          </p:spPr>
          <p:txBody>
            <a:bodyPr lIns="50800" tIns="50800" rIns="50800" bIns="50800" rtlCol="0" anchor="ctr"/>
            <a:lstStyle/>
            <a:p>
              <a:pPr algn="ctr">
                <a:lnSpc>
                  <a:spcPts val="2438"/>
                </a:lnSpc>
              </a:pPr>
              <a:endParaRPr/>
            </a:p>
          </p:txBody>
        </p:sp>
      </p:grpSp>
      <p:sp>
        <p:nvSpPr>
          <p:cNvPr id="9" name="TextBox 9"/>
          <p:cNvSpPr txBox="1"/>
          <p:nvPr/>
        </p:nvSpPr>
        <p:spPr>
          <a:xfrm>
            <a:off x="-2512926" y="1024846"/>
            <a:ext cx="17297982" cy="1643207"/>
          </a:xfrm>
          <a:prstGeom prst="rect">
            <a:avLst/>
          </a:prstGeom>
        </p:spPr>
        <p:txBody>
          <a:bodyPr lIns="0" tIns="0" rIns="0" bIns="0" rtlCol="0" anchor="t">
            <a:spAutoFit/>
          </a:bodyPr>
          <a:lstStyle/>
          <a:p>
            <a:pPr algn="ctr">
              <a:lnSpc>
                <a:spcPts val="13379"/>
              </a:lnSpc>
              <a:spcBef>
                <a:spcPct val="0"/>
              </a:spcBef>
            </a:pPr>
            <a:r>
              <a:rPr lang="en-US" sz="9556">
                <a:solidFill>
                  <a:srgbClr val="FFFFFF"/>
                </a:solidFill>
                <a:latin typeface="Higuen Elegant Serif"/>
                <a:ea typeface="Higuen Elegant Serif"/>
                <a:cs typeface="Higuen Elegant Serif"/>
                <a:sym typeface="Higuen Elegant Serif"/>
              </a:rPr>
              <a:t>RESOURCE PLAN:</a:t>
            </a:r>
          </a:p>
        </p:txBody>
      </p:sp>
      <p:sp>
        <p:nvSpPr>
          <p:cNvPr id="10" name="TextBox 10"/>
          <p:cNvSpPr txBox="1"/>
          <p:nvPr/>
        </p:nvSpPr>
        <p:spPr>
          <a:xfrm>
            <a:off x="1450911" y="2693520"/>
            <a:ext cx="9370308" cy="7593480"/>
          </a:xfrm>
          <a:prstGeom prst="rect">
            <a:avLst/>
          </a:prstGeom>
        </p:spPr>
        <p:txBody>
          <a:bodyPr lIns="0" tIns="0" rIns="0" bIns="0" rtlCol="0" anchor="t">
            <a:spAutoFit/>
          </a:bodyPr>
          <a:lstStyle/>
          <a:p>
            <a:pPr algn="just">
              <a:lnSpc>
                <a:spcPts val="2791"/>
              </a:lnSpc>
            </a:pPr>
            <a:r>
              <a:rPr lang="en-US" sz="1994" b="1" i="1">
                <a:solidFill>
                  <a:srgbClr val="FFFFFF"/>
                </a:solidFill>
                <a:latin typeface="Open Sans Bold Italics"/>
                <a:ea typeface="Open Sans Bold Italics"/>
                <a:cs typeface="Open Sans Bold Italics"/>
                <a:sym typeface="Open Sans Bold Italics"/>
              </a:rPr>
              <a:t>Skilled Artisans:</a:t>
            </a:r>
          </a:p>
          <a:p>
            <a:pPr algn="just">
              <a:lnSpc>
                <a:spcPts val="2791"/>
              </a:lnSpc>
            </a:pPr>
            <a:r>
              <a:rPr lang="en-US" sz="1994">
                <a:solidFill>
                  <a:srgbClr val="FFFFFF"/>
                </a:solidFill>
                <a:latin typeface="Open Sans"/>
                <a:ea typeface="Open Sans"/>
                <a:cs typeface="Open Sans"/>
                <a:sym typeface="Open Sans"/>
              </a:rPr>
              <a:t>Our workforce comprises highly skilled artisans who have honed their craft over years of experience. They are experts in constructing, thatching, and maintaining roofs with an unparalleled level of precision and attention to detail.</a:t>
            </a:r>
          </a:p>
          <a:p>
            <a:pPr algn="just">
              <a:lnSpc>
                <a:spcPts val="2791"/>
              </a:lnSpc>
            </a:pPr>
            <a:endParaRPr lang="en-US" sz="1994">
              <a:solidFill>
                <a:srgbClr val="FFFFFF"/>
              </a:solidFill>
              <a:latin typeface="Open Sans"/>
              <a:ea typeface="Open Sans"/>
              <a:cs typeface="Open Sans"/>
              <a:sym typeface="Open Sans"/>
            </a:endParaRPr>
          </a:p>
          <a:p>
            <a:pPr algn="just">
              <a:lnSpc>
                <a:spcPts val="2791"/>
              </a:lnSpc>
            </a:pPr>
            <a:r>
              <a:rPr lang="en-US" sz="1994" b="1" i="1">
                <a:solidFill>
                  <a:srgbClr val="FFFFFF"/>
                </a:solidFill>
                <a:latin typeface="Open Sans Bold Italics"/>
                <a:ea typeface="Open Sans Bold Italics"/>
                <a:cs typeface="Open Sans Bold Italics"/>
                <a:sym typeface="Open Sans Bold Italics"/>
              </a:rPr>
              <a:t>Diverse Talents:</a:t>
            </a:r>
          </a:p>
          <a:p>
            <a:pPr algn="just">
              <a:lnSpc>
                <a:spcPts val="2791"/>
              </a:lnSpc>
            </a:pPr>
            <a:r>
              <a:rPr lang="en-US" sz="1994">
                <a:solidFill>
                  <a:srgbClr val="FFFFFF"/>
                </a:solidFill>
                <a:latin typeface="Open Sans"/>
                <a:ea typeface="Open Sans"/>
                <a:cs typeface="Open Sans"/>
                <a:sym typeface="Open Sans"/>
              </a:rPr>
              <a:t>We take pride in the diversity of talents within our team. From master thatchers to construction experts, our workforce encompasses a range of expertise to handle various aspects of our projects effectively.</a:t>
            </a:r>
          </a:p>
          <a:p>
            <a:pPr algn="just">
              <a:lnSpc>
                <a:spcPts val="2791"/>
              </a:lnSpc>
            </a:pPr>
            <a:endParaRPr lang="en-US" sz="1994">
              <a:solidFill>
                <a:srgbClr val="FFFFFF"/>
              </a:solidFill>
              <a:latin typeface="Open Sans"/>
              <a:ea typeface="Open Sans"/>
              <a:cs typeface="Open Sans"/>
              <a:sym typeface="Open Sans"/>
            </a:endParaRPr>
          </a:p>
          <a:p>
            <a:pPr algn="just">
              <a:lnSpc>
                <a:spcPts val="2791"/>
              </a:lnSpc>
            </a:pPr>
            <a:r>
              <a:rPr lang="en-US" sz="1994" b="1" i="1">
                <a:solidFill>
                  <a:srgbClr val="FFFFFF"/>
                </a:solidFill>
                <a:latin typeface="Open Sans Bold Italics"/>
                <a:ea typeface="Open Sans Bold Italics"/>
                <a:cs typeface="Open Sans Bold Italics"/>
                <a:sym typeface="Open Sans Bold Italics"/>
              </a:rPr>
              <a:t>Continuous Training:</a:t>
            </a:r>
          </a:p>
          <a:p>
            <a:pPr algn="just">
              <a:lnSpc>
                <a:spcPts val="2791"/>
              </a:lnSpc>
            </a:pPr>
            <a:r>
              <a:rPr lang="en-US" sz="1994">
                <a:solidFill>
                  <a:srgbClr val="FFFFFF"/>
                </a:solidFill>
                <a:latin typeface="Open Sans"/>
                <a:ea typeface="Open Sans"/>
                <a:cs typeface="Open Sans"/>
                <a:sym typeface="Open Sans"/>
              </a:rPr>
              <a:t>We invest in continuous training and development programs to keep our workforce updated with the latest industry trends, techniques, and safety protocols. This ensures that they deliver top-notch quality on every project.</a:t>
            </a:r>
          </a:p>
          <a:p>
            <a:pPr algn="just">
              <a:lnSpc>
                <a:spcPts val="2791"/>
              </a:lnSpc>
            </a:pPr>
            <a:endParaRPr lang="en-US" sz="1994">
              <a:solidFill>
                <a:srgbClr val="FFFFFF"/>
              </a:solidFill>
              <a:latin typeface="Open Sans"/>
              <a:ea typeface="Open Sans"/>
              <a:cs typeface="Open Sans"/>
              <a:sym typeface="Open Sans"/>
            </a:endParaRPr>
          </a:p>
          <a:p>
            <a:pPr algn="just">
              <a:lnSpc>
                <a:spcPts val="2791"/>
              </a:lnSpc>
            </a:pPr>
            <a:r>
              <a:rPr lang="en-US" sz="1994" b="1" i="1">
                <a:solidFill>
                  <a:srgbClr val="FFFFFF"/>
                </a:solidFill>
                <a:latin typeface="Open Sans Bold Italics"/>
                <a:ea typeface="Open Sans Bold Italics"/>
                <a:cs typeface="Open Sans Bold Italics"/>
                <a:sym typeface="Open Sans Bold Italics"/>
              </a:rPr>
              <a:t>Collaborative Culture:</a:t>
            </a:r>
          </a:p>
          <a:p>
            <a:pPr algn="just">
              <a:lnSpc>
                <a:spcPts val="2791"/>
              </a:lnSpc>
            </a:pPr>
            <a:r>
              <a:rPr lang="en-US" sz="1994">
                <a:solidFill>
                  <a:srgbClr val="FFFFFF"/>
                </a:solidFill>
                <a:latin typeface="Open Sans"/>
                <a:ea typeface="Open Sans"/>
                <a:cs typeface="Open Sans"/>
                <a:sym typeface="Open Sans"/>
              </a:rPr>
              <a:t>Our company fosters a collaborative culture where every team member's ideas and insights are valued. This collaborative spirit enables us to innovate and improve our services continually.</a:t>
            </a:r>
          </a:p>
          <a:p>
            <a:pPr algn="just">
              <a:lnSpc>
                <a:spcPts val="2231"/>
              </a:lnSpc>
            </a:pPr>
            <a:endParaRPr lang="en-US" sz="1994">
              <a:solidFill>
                <a:srgbClr val="FFFFFF"/>
              </a:solidFill>
              <a:latin typeface="Open Sans"/>
              <a:ea typeface="Open Sans"/>
              <a:cs typeface="Open Sans"/>
              <a:sym typeface="Open Sans"/>
            </a:endParaRPr>
          </a:p>
          <a:p>
            <a:pPr algn="just">
              <a:lnSpc>
                <a:spcPts val="2231"/>
              </a:lnSpc>
              <a:spcBef>
                <a:spcPct val="0"/>
              </a:spcBef>
            </a:pPr>
            <a:endParaRPr lang="en-US" sz="1994">
              <a:solidFill>
                <a:srgbClr val="FFFFFF"/>
              </a:solidFill>
              <a:latin typeface="Open Sans"/>
              <a:ea typeface="Open Sans"/>
              <a:cs typeface="Open Sans"/>
              <a:sym typeface="Open Sans"/>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CBCBCB"/>
        </a:solidFill>
        <a:effectLst/>
      </p:bgPr>
    </p:bg>
    <p:spTree>
      <p:nvGrpSpPr>
        <p:cNvPr id="1" name=""/>
        <p:cNvGrpSpPr/>
        <p:nvPr/>
      </p:nvGrpSpPr>
      <p:grpSpPr>
        <a:xfrm>
          <a:off x="0" y="0"/>
          <a:ext cx="0" cy="0"/>
          <a:chOff x="0" y="0"/>
          <a:chExt cx="0" cy="0"/>
        </a:xfrm>
      </p:grpSpPr>
      <p:grpSp>
        <p:nvGrpSpPr>
          <p:cNvPr id="2" name="Group 2"/>
          <p:cNvGrpSpPr/>
          <p:nvPr/>
        </p:nvGrpSpPr>
        <p:grpSpPr>
          <a:xfrm>
            <a:off x="-353688" y="5143500"/>
            <a:ext cx="19027321" cy="5517020"/>
            <a:chOff x="0" y="0"/>
            <a:chExt cx="5011311" cy="1453042"/>
          </a:xfrm>
        </p:grpSpPr>
        <p:sp>
          <p:nvSpPr>
            <p:cNvPr id="3" name="Freeform 3"/>
            <p:cNvSpPr/>
            <p:nvPr/>
          </p:nvSpPr>
          <p:spPr>
            <a:xfrm>
              <a:off x="0" y="0"/>
              <a:ext cx="5011311" cy="1453042"/>
            </a:xfrm>
            <a:custGeom>
              <a:avLst/>
              <a:gdLst/>
              <a:ahLst/>
              <a:cxnLst/>
              <a:rect l="l" t="t" r="r" b="b"/>
              <a:pathLst>
                <a:path w="5011311" h="1453042">
                  <a:moveTo>
                    <a:pt x="0" y="0"/>
                  </a:moveTo>
                  <a:lnTo>
                    <a:pt x="5011311" y="0"/>
                  </a:lnTo>
                  <a:lnTo>
                    <a:pt x="5011311" y="1453042"/>
                  </a:lnTo>
                  <a:lnTo>
                    <a:pt x="0" y="1453042"/>
                  </a:lnTo>
                  <a:close/>
                </a:path>
              </a:pathLst>
            </a:custGeom>
            <a:solidFill>
              <a:srgbClr val="000000"/>
            </a:solidFill>
          </p:spPr>
          <p:txBody>
            <a:bodyPr/>
            <a:lstStyle/>
            <a:p>
              <a:endParaRPr lang="en-NA"/>
            </a:p>
          </p:txBody>
        </p:sp>
        <p:sp>
          <p:nvSpPr>
            <p:cNvPr id="4" name="TextBox 4"/>
            <p:cNvSpPr txBox="1"/>
            <p:nvPr/>
          </p:nvSpPr>
          <p:spPr>
            <a:xfrm>
              <a:off x="0" y="-47625"/>
              <a:ext cx="5011311" cy="1500667"/>
            </a:xfrm>
            <a:prstGeom prst="rect">
              <a:avLst/>
            </a:prstGeom>
          </p:spPr>
          <p:txBody>
            <a:bodyPr lIns="50800" tIns="50800" rIns="50800" bIns="50800" rtlCol="0" anchor="ctr"/>
            <a:lstStyle/>
            <a:p>
              <a:pPr algn="ctr">
                <a:lnSpc>
                  <a:spcPts val="2438"/>
                </a:lnSpc>
              </a:pPr>
              <a:endParaRPr/>
            </a:p>
          </p:txBody>
        </p:sp>
      </p:grpSp>
      <p:grpSp>
        <p:nvGrpSpPr>
          <p:cNvPr id="5" name="Group 5"/>
          <p:cNvGrpSpPr/>
          <p:nvPr/>
        </p:nvGrpSpPr>
        <p:grpSpPr>
          <a:xfrm>
            <a:off x="1141933" y="3017108"/>
            <a:ext cx="3770008" cy="3776535"/>
            <a:chOff x="0" y="0"/>
            <a:chExt cx="5026678" cy="5035380"/>
          </a:xfrm>
        </p:grpSpPr>
        <p:pic>
          <p:nvPicPr>
            <p:cNvPr id="6" name="Picture 6"/>
            <p:cNvPicPr>
              <a:picLocks noChangeAspect="1"/>
            </p:cNvPicPr>
            <p:nvPr/>
          </p:nvPicPr>
          <p:blipFill>
            <a:blip r:embed="rId2"/>
            <a:srcRect l="31762" t="8176" r="33947" b="40267"/>
            <a:stretch>
              <a:fillRect/>
            </a:stretch>
          </p:blipFill>
          <p:spPr>
            <a:xfrm>
              <a:off x="0" y="0"/>
              <a:ext cx="5026678" cy="5035380"/>
            </a:xfrm>
            <a:prstGeom prst="rect">
              <a:avLst/>
            </a:prstGeom>
          </p:spPr>
        </p:pic>
      </p:grpSp>
      <p:grpSp>
        <p:nvGrpSpPr>
          <p:cNvPr id="7" name="Group 7"/>
          <p:cNvGrpSpPr/>
          <p:nvPr/>
        </p:nvGrpSpPr>
        <p:grpSpPr>
          <a:xfrm>
            <a:off x="-2609736" y="0"/>
            <a:ext cx="20897736" cy="14756668"/>
            <a:chOff x="0" y="0"/>
            <a:chExt cx="27863649" cy="19675557"/>
          </a:xfrm>
        </p:grpSpPr>
        <p:pic>
          <p:nvPicPr>
            <p:cNvPr id="8" name="Picture 8"/>
            <p:cNvPicPr>
              <a:picLocks noChangeAspect="1"/>
            </p:cNvPicPr>
            <p:nvPr/>
          </p:nvPicPr>
          <p:blipFill>
            <a:blip r:embed="rId3"/>
            <a:srcRect t="2924" b="2924"/>
            <a:stretch>
              <a:fillRect/>
            </a:stretch>
          </p:blipFill>
          <p:spPr>
            <a:xfrm>
              <a:off x="0" y="0"/>
              <a:ext cx="27863649" cy="19675557"/>
            </a:xfrm>
            <a:prstGeom prst="rect">
              <a:avLst/>
            </a:prstGeom>
          </p:spPr>
        </p:pic>
      </p:grpSp>
      <p:sp>
        <p:nvSpPr>
          <p:cNvPr id="9" name="AutoShape 9"/>
          <p:cNvSpPr/>
          <p:nvPr/>
        </p:nvSpPr>
        <p:spPr>
          <a:xfrm>
            <a:off x="1028700" y="9625259"/>
            <a:ext cx="12051352" cy="19050"/>
          </a:xfrm>
          <a:prstGeom prst="line">
            <a:avLst/>
          </a:prstGeom>
          <a:ln w="19050" cap="flat">
            <a:solidFill>
              <a:srgbClr val="FFFFFF"/>
            </a:solidFill>
            <a:prstDash val="solid"/>
            <a:headEnd type="none" w="sm" len="sm"/>
            <a:tailEnd type="none" w="sm" len="sm"/>
          </a:ln>
        </p:spPr>
        <p:txBody>
          <a:bodyPr/>
          <a:lstStyle/>
          <a:p>
            <a:endParaRPr lang="en-NA"/>
          </a:p>
        </p:txBody>
      </p:sp>
      <p:grpSp>
        <p:nvGrpSpPr>
          <p:cNvPr id="10" name="Group 10"/>
          <p:cNvGrpSpPr/>
          <p:nvPr/>
        </p:nvGrpSpPr>
        <p:grpSpPr>
          <a:xfrm>
            <a:off x="0" y="1919913"/>
            <a:ext cx="18673633" cy="8367087"/>
            <a:chOff x="0" y="0"/>
            <a:chExt cx="4918159" cy="2203677"/>
          </a:xfrm>
        </p:grpSpPr>
        <p:sp>
          <p:nvSpPr>
            <p:cNvPr id="11" name="Freeform 11"/>
            <p:cNvSpPr/>
            <p:nvPr/>
          </p:nvSpPr>
          <p:spPr>
            <a:xfrm>
              <a:off x="0" y="0"/>
              <a:ext cx="4918159" cy="2203677"/>
            </a:xfrm>
            <a:custGeom>
              <a:avLst/>
              <a:gdLst/>
              <a:ahLst/>
              <a:cxnLst/>
              <a:rect l="l" t="t" r="r" b="b"/>
              <a:pathLst>
                <a:path w="4918159" h="2203677">
                  <a:moveTo>
                    <a:pt x="0" y="0"/>
                  </a:moveTo>
                  <a:lnTo>
                    <a:pt x="4918159" y="0"/>
                  </a:lnTo>
                  <a:lnTo>
                    <a:pt x="4918159" y="2203677"/>
                  </a:lnTo>
                  <a:lnTo>
                    <a:pt x="0" y="2203677"/>
                  </a:lnTo>
                  <a:close/>
                </a:path>
              </a:pathLst>
            </a:custGeom>
            <a:solidFill>
              <a:srgbClr val="674D35">
                <a:alpha val="60000"/>
              </a:srgbClr>
            </a:solidFill>
          </p:spPr>
          <p:txBody>
            <a:bodyPr/>
            <a:lstStyle/>
            <a:p>
              <a:endParaRPr lang="en-NA"/>
            </a:p>
          </p:txBody>
        </p:sp>
        <p:sp>
          <p:nvSpPr>
            <p:cNvPr id="12" name="TextBox 12"/>
            <p:cNvSpPr txBox="1"/>
            <p:nvPr/>
          </p:nvSpPr>
          <p:spPr>
            <a:xfrm>
              <a:off x="0" y="-47625"/>
              <a:ext cx="4918159" cy="2251302"/>
            </a:xfrm>
            <a:prstGeom prst="rect">
              <a:avLst/>
            </a:prstGeom>
          </p:spPr>
          <p:txBody>
            <a:bodyPr lIns="50800" tIns="50800" rIns="50800" bIns="50800" rtlCol="0" anchor="ctr"/>
            <a:lstStyle/>
            <a:p>
              <a:pPr algn="ctr">
                <a:lnSpc>
                  <a:spcPts val="2438"/>
                </a:lnSpc>
              </a:pPr>
              <a:endParaRPr/>
            </a:p>
          </p:txBody>
        </p:sp>
      </p:grpSp>
      <p:sp>
        <p:nvSpPr>
          <p:cNvPr id="13" name="TextBox 13"/>
          <p:cNvSpPr txBox="1"/>
          <p:nvPr/>
        </p:nvSpPr>
        <p:spPr>
          <a:xfrm>
            <a:off x="-353688" y="756374"/>
            <a:ext cx="17951412" cy="1163539"/>
          </a:xfrm>
          <a:prstGeom prst="rect">
            <a:avLst/>
          </a:prstGeom>
        </p:spPr>
        <p:txBody>
          <a:bodyPr lIns="0" tIns="0" rIns="0" bIns="0" rtlCol="0" anchor="t">
            <a:spAutoFit/>
          </a:bodyPr>
          <a:lstStyle/>
          <a:p>
            <a:pPr algn="ctr">
              <a:lnSpc>
                <a:spcPts val="9039"/>
              </a:lnSpc>
            </a:pPr>
            <a:r>
              <a:rPr lang="en-US" sz="7793">
                <a:solidFill>
                  <a:srgbClr val="674D35"/>
                </a:solidFill>
                <a:latin typeface="Higuen Elegant Serif"/>
                <a:ea typeface="Higuen Elegant Serif"/>
                <a:cs typeface="Higuen Elegant Serif"/>
                <a:sym typeface="Higuen Elegant Serif"/>
              </a:rPr>
              <a:t>HEALTH &amp; SAFETY PROGRAMS:</a:t>
            </a:r>
          </a:p>
        </p:txBody>
      </p:sp>
      <p:sp>
        <p:nvSpPr>
          <p:cNvPr id="14" name="TextBox 14"/>
          <p:cNvSpPr txBox="1"/>
          <p:nvPr/>
        </p:nvSpPr>
        <p:spPr>
          <a:xfrm>
            <a:off x="273845" y="2288222"/>
            <a:ext cx="8348173" cy="10151649"/>
          </a:xfrm>
          <a:prstGeom prst="rect">
            <a:avLst/>
          </a:prstGeom>
        </p:spPr>
        <p:txBody>
          <a:bodyPr lIns="0" tIns="0" rIns="0" bIns="0" rtlCol="0" anchor="t">
            <a:spAutoFit/>
          </a:bodyPr>
          <a:lstStyle/>
          <a:p>
            <a:pPr algn="just">
              <a:lnSpc>
                <a:spcPts val="2898"/>
              </a:lnSpc>
            </a:pPr>
            <a:r>
              <a:rPr lang="en-US" sz="2070">
                <a:solidFill>
                  <a:srgbClr val="FFFFFF"/>
                </a:solidFill>
                <a:latin typeface="Open Sans"/>
                <a:ea typeface="Open Sans"/>
                <a:cs typeface="Open Sans"/>
                <a:sym typeface="Open Sans"/>
              </a:rPr>
              <a:t>At Afro Thatch, the well-being of our workforce is a top priority. We are committed to providing a safe and healthy working environment through our comprehensive health and safety programs:</a:t>
            </a:r>
          </a:p>
          <a:p>
            <a:pPr algn="just">
              <a:lnSpc>
                <a:spcPts val="2898"/>
              </a:lnSpc>
            </a:pPr>
            <a:endParaRPr lang="en-US" sz="2070">
              <a:solidFill>
                <a:srgbClr val="FFFFFF"/>
              </a:solidFill>
              <a:latin typeface="Open Sans"/>
              <a:ea typeface="Open Sans"/>
              <a:cs typeface="Open Sans"/>
              <a:sym typeface="Open Sans"/>
            </a:endParaRPr>
          </a:p>
          <a:p>
            <a:pPr algn="just">
              <a:lnSpc>
                <a:spcPts val="2898"/>
              </a:lnSpc>
            </a:pPr>
            <a:r>
              <a:rPr lang="en-US" sz="2070" b="1" i="1">
                <a:solidFill>
                  <a:srgbClr val="FFFFFF"/>
                </a:solidFill>
                <a:latin typeface="Open Sans Bold Italics"/>
                <a:ea typeface="Open Sans Bold Italics"/>
                <a:cs typeface="Open Sans Bold Italics"/>
                <a:sym typeface="Open Sans Bold Italics"/>
              </a:rPr>
              <a:t>Safety Training:</a:t>
            </a:r>
          </a:p>
          <a:p>
            <a:pPr algn="just">
              <a:lnSpc>
                <a:spcPts val="2898"/>
              </a:lnSpc>
            </a:pPr>
            <a:r>
              <a:rPr lang="en-US" sz="2070">
                <a:solidFill>
                  <a:srgbClr val="FFFFFF"/>
                </a:solidFill>
                <a:latin typeface="Open Sans"/>
                <a:ea typeface="Open Sans"/>
                <a:cs typeface="Open Sans"/>
                <a:sym typeface="Open Sans"/>
              </a:rPr>
              <a:t>Our workforce undergoes rigorous safety training to ensure they are well-prepared for the challenges of working in construction and thatching. This includes training in proper handling of materials, tools, and equipment, as well as safe construction practices.</a:t>
            </a:r>
          </a:p>
          <a:p>
            <a:pPr algn="just">
              <a:lnSpc>
                <a:spcPts val="2898"/>
              </a:lnSpc>
            </a:pPr>
            <a:endParaRPr lang="en-US" sz="2070">
              <a:solidFill>
                <a:srgbClr val="FFFFFF"/>
              </a:solidFill>
              <a:latin typeface="Open Sans"/>
              <a:ea typeface="Open Sans"/>
              <a:cs typeface="Open Sans"/>
              <a:sym typeface="Open Sans"/>
            </a:endParaRPr>
          </a:p>
          <a:p>
            <a:pPr algn="just">
              <a:lnSpc>
                <a:spcPts val="2898"/>
              </a:lnSpc>
            </a:pPr>
            <a:r>
              <a:rPr lang="en-US" sz="2070" b="1" i="1">
                <a:solidFill>
                  <a:srgbClr val="FFFFFF"/>
                </a:solidFill>
                <a:latin typeface="Open Sans Bold Italics"/>
                <a:ea typeface="Open Sans Bold Italics"/>
                <a:cs typeface="Open Sans Bold Italics"/>
                <a:sym typeface="Open Sans Bold Italics"/>
              </a:rPr>
              <a:t>Safety Equipment:</a:t>
            </a:r>
          </a:p>
          <a:p>
            <a:pPr algn="just">
              <a:lnSpc>
                <a:spcPts val="2898"/>
              </a:lnSpc>
            </a:pPr>
            <a:r>
              <a:rPr lang="en-US" sz="2070">
                <a:solidFill>
                  <a:srgbClr val="FFFFFF"/>
                </a:solidFill>
                <a:latin typeface="Open Sans"/>
                <a:ea typeface="Open Sans"/>
                <a:cs typeface="Open Sans"/>
                <a:sym typeface="Open Sans"/>
              </a:rPr>
              <a:t>We equip our team with the latest safety gear and equipment, such as helmets, safety vests, gloves, and harnesses. This ensures that they can work comfortably and securely on-site.</a:t>
            </a:r>
          </a:p>
          <a:p>
            <a:pPr algn="just">
              <a:lnSpc>
                <a:spcPts val="2898"/>
              </a:lnSpc>
            </a:pPr>
            <a:endParaRPr lang="en-US" sz="2070">
              <a:solidFill>
                <a:srgbClr val="FFFFFF"/>
              </a:solidFill>
              <a:latin typeface="Open Sans"/>
              <a:ea typeface="Open Sans"/>
              <a:cs typeface="Open Sans"/>
              <a:sym typeface="Open Sans"/>
            </a:endParaRPr>
          </a:p>
          <a:p>
            <a:pPr algn="just">
              <a:lnSpc>
                <a:spcPts val="2898"/>
              </a:lnSpc>
            </a:pPr>
            <a:r>
              <a:rPr lang="en-US" sz="2070" b="1" i="1">
                <a:solidFill>
                  <a:srgbClr val="FFFFFF"/>
                </a:solidFill>
                <a:latin typeface="Open Sans Bold Italics"/>
                <a:ea typeface="Open Sans Bold Italics"/>
                <a:cs typeface="Open Sans Bold Italics"/>
                <a:sym typeface="Open Sans Bold Italics"/>
              </a:rPr>
              <a:t>Regular Inspections:</a:t>
            </a:r>
          </a:p>
          <a:p>
            <a:pPr algn="just">
              <a:lnSpc>
                <a:spcPts val="2898"/>
              </a:lnSpc>
            </a:pPr>
            <a:r>
              <a:rPr lang="en-US" sz="2070">
                <a:solidFill>
                  <a:srgbClr val="FFFFFF"/>
                </a:solidFill>
                <a:latin typeface="Open Sans"/>
                <a:ea typeface="Open Sans"/>
                <a:cs typeface="Open Sans"/>
                <a:sym typeface="Open Sans"/>
              </a:rPr>
              <a:t>We conduct regular safety inspections and audits on our construction sites to identify and mitigate potential hazards. Our proactive approach to safety helps prevent accidents and injuries.</a:t>
            </a:r>
          </a:p>
          <a:p>
            <a:pPr algn="just">
              <a:lnSpc>
                <a:spcPts val="2898"/>
              </a:lnSpc>
            </a:pPr>
            <a:endParaRPr lang="en-US" sz="2070">
              <a:solidFill>
                <a:srgbClr val="FFFFFF"/>
              </a:solidFill>
              <a:latin typeface="Open Sans"/>
              <a:ea typeface="Open Sans"/>
              <a:cs typeface="Open Sans"/>
              <a:sym typeface="Open Sans"/>
            </a:endParaRPr>
          </a:p>
          <a:p>
            <a:pPr algn="just">
              <a:lnSpc>
                <a:spcPts val="2898"/>
              </a:lnSpc>
            </a:pPr>
            <a:endParaRPr lang="en-US" sz="2070">
              <a:solidFill>
                <a:srgbClr val="FFFFFF"/>
              </a:solidFill>
              <a:latin typeface="Open Sans"/>
              <a:ea typeface="Open Sans"/>
              <a:cs typeface="Open Sans"/>
              <a:sym typeface="Open Sans"/>
            </a:endParaRPr>
          </a:p>
          <a:p>
            <a:pPr algn="just">
              <a:lnSpc>
                <a:spcPts val="2898"/>
              </a:lnSpc>
            </a:pPr>
            <a:endParaRPr lang="en-US" sz="2070">
              <a:solidFill>
                <a:srgbClr val="FFFFFF"/>
              </a:solidFill>
              <a:latin typeface="Open Sans"/>
              <a:ea typeface="Open Sans"/>
              <a:cs typeface="Open Sans"/>
              <a:sym typeface="Open Sans"/>
            </a:endParaRPr>
          </a:p>
          <a:p>
            <a:pPr algn="just">
              <a:lnSpc>
                <a:spcPts val="3217"/>
              </a:lnSpc>
            </a:pPr>
            <a:endParaRPr lang="en-US" sz="2070">
              <a:solidFill>
                <a:srgbClr val="FFFFFF"/>
              </a:solidFill>
              <a:latin typeface="Open Sans"/>
              <a:ea typeface="Open Sans"/>
              <a:cs typeface="Open Sans"/>
              <a:sym typeface="Open Sans"/>
            </a:endParaRPr>
          </a:p>
          <a:p>
            <a:pPr algn="just">
              <a:lnSpc>
                <a:spcPts val="3217"/>
              </a:lnSpc>
            </a:pPr>
            <a:endParaRPr lang="en-US" sz="2070">
              <a:solidFill>
                <a:srgbClr val="FFFFFF"/>
              </a:solidFill>
              <a:latin typeface="Open Sans"/>
              <a:ea typeface="Open Sans"/>
              <a:cs typeface="Open Sans"/>
              <a:sym typeface="Open Sans"/>
            </a:endParaRPr>
          </a:p>
          <a:p>
            <a:pPr algn="just">
              <a:lnSpc>
                <a:spcPts val="3217"/>
              </a:lnSpc>
            </a:pPr>
            <a:endParaRPr lang="en-US" sz="2070">
              <a:solidFill>
                <a:srgbClr val="FFFFFF"/>
              </a:solidFill>
              <a:latin typeface="Open Sans"/>
              <a:ea typeface="Open Sans"/>
              <a:cs typeface="Open Sans"/>
              <a:sym typeface="Open Sans"/>
            </a:endParaRPr>
          </a:p>
          <a:p>
            <a:pPr algn="just">
              <a:lnSpc>
                <a:spcPts val="2572"/>
              </a:lnSpc>
            </a:pPr>
            <a:endParaRPr lang="en-US" sz="2070">
              <a:solidFill>
                <a:srgbClr val="FFFFFF"/>
              </a:solidFill>
              <a:latin typeface="Open Sans"/>
              <a:ea typeface="Open Sans"/>
              <a:cs typeface="Open Sans"/>
              <a:sym typeface="Open Sans"/>
            </a:endParaRPr>
          </a:p>
          <a:p>
            <a:pPr algn="just">
              <a:lnSpc>
                <a:spcPts val="2572"/>
              </a:lnSpc>
              <a:spcBef>
                <a:spcPct val="0"/>
              </a:spcBef>
            </a:pPr>
            <a:endParaRPr lang="en-US" sz="2070">
              <a:solidFill>
                <a:srgbClr val="FFFFFF"/>
              </a:solidFill>
              <a:latin typeface="Open Sans"/>
              <a:ea typeface="Open Sans"/>
              <a:cs typeface="Open Sans"/>
              <a:sym typeface="Open Sans"/>
            </a:endParaRPr>
          </a:p>
        </p:txBody>
      </p:sp>
      <p:sp>
        <p:nvSpPr>
          <p:cNvPr id="15" name="TextBox 15"/>
          <p:cNvSpPr txBox="1"/>
          <p:nvPr/>
        </p:nvSpPr>
        <p:spPr>
          <a:xfrm>
            <a:off x="9489486" y="3188360"/>
            <a:ext cx="8348173" cy="6640857"/>
          </a:xfrm>
          <a:prstGeom prst="rect">
            <a:avLst/>
          </a:prstGeom>
        </p:spPr>
        <p:txBody>
          <a:bodyPr lIns="0" tIns="0" rIns="0" bIns="0" rtlCol="0" anchor="t">
            <a:spAutoFit/>
          </a:bodyPr>
          <a:lstStyle/>
          <a:p>
            <a:pPr algn="just">
              <a:lnSpc>
                <a:spcPts val="2898"/>
              </a:lnSpc>
            </a:pPr>
            <a:r>
              <a:rPr lang="en-US" sz="2070" b="1" i="1" dirty="0">
                <a:solidFill>
                  <a:srgbClr val="FFFFFF"/>
                </a:solidFill>
                <a:latin typeface="Open Sans Bold Italics"/>
                <a:ea typeface="Open Sans Bold Italics"/>
                <a:cs typeface="Open Sans Bold Italics"/>
                <a:sym typeface="Open Sans Bold Italics"/>
              </a:rPr>
              <a:t>Emergency Response:</a:t>
            </a:r>
          </a:p>
          <a:p>
            <a:pPr algn="just">
              <a:lnSpc>
                <a:spcPts val="2898"/>
              </a:lnSpc>
            </a:pPr>
            <a:r>
              <a:rPr lang="en-US" sz="2070" dirty="0">
                <a:solidFill>
                  <a:srgbClr val="FFFFFF"/>
                </a:solidFill>
                <a:latin typeface="Open Sans"/>
                <a:ea typeface="Open Sans"/>
                <a:cs typeface="Open Sans"/>
                <a:sym typeface="Open Sans"/>
              </a:rPr>
              <a:t>Our workforce is trained in emergency response procedures, including first aid and evacuation protocols. This preparedness ensures that they can respond effectively in case of any unforeseen incidents.</a:t>
            </a:r>
          </a:p>
          <a:p>
            <a:pPr algn="just">
              <a:lnSpc>
                <a:spcPts val="2898"/>
              </a:lnSpc>
            </a:pPr>
            <a:endParaRPr lang="en-US" sz="2070" dirty="0">
              <a:solidFill>
                <a:srgbClr val="FFFFFF"/>
              </a:solidFill>
              <a:latin typeface="Open Sans"/>
              <a:ea typeface="Open Sans"/>
              <a:cs typeface="Open Sans"/>
              <a:sym typeface="Open Sans"/>
            </a:endParaRPr>
          </a:p>
          <a:p>
            <a:pPr algn="just">
              <a:lnSpc>
                <a:spcPts val="2898"/>
              </a:lnSpc>
            </a:pPr>
            <a:r>
              <a:rPr lang="en-US" sz="2070" b="1" i="1" dirty="0">
                <a:solidFill>
                  <a:srgbClr val="FFFFFF"/>
                </a:solidFill>
                <a:latin typeface="Open Sans Bold Italics"/>
                <a:ea typeface="Open Sans Bold Italics"/>
                <a:cs typeface="Open Sans Bold Italics"/>
                <a:sym typeface="Open Sans Bold Italics"/>
              </a:rPr>
              <a:t>Health and Wellness:</a:t>
            </a:r>
          </a:p>
          <a:p>
            <a:pPr algn="just">
              <a:lnSpc>
                <a:spcPts val="2898"/>
              </a:lnSpc>
            </a:pPr>
            <a:r>
              <a:rPr lang="en-US" sz="2070" dirty="0">
                <a:solidFill>
                  <a:srgbClr val="FFFFFF"/>
                </a:solidFill>
                <a:latin typeface="Open Sans"/>
                <a:ea typeface="Open Sans"/>
                <a:cs typeface="Open Sans"/>
                <a:sym typeface="Open Sans"/>
              </a:rPr>
              <a:t>We prioritize the physical and mental well-being of our workforce. Regular health check-ups, access to counseling services, and wellness programs are integral parts of our commitment to their health</a:t>
            </a:r>
            <a:r>
              <a:rPr lang="en-US" sz="2070" b="1" i="1" dirty="0">
                <a:solidFill>
                  <a:srgbClr val="FFFFFF"/>
                </a:solidFill>
                <a:latin typeface="Open Sans Bold Italics"/>
                <a:ea typeface="Open Sans Bold Italics"/>
                <a:cs typeface="Open Sans Bold Italics"/>
                <a:sym typeface="Open Sans Bold Italics"/>
              </a:rPr>
              <a:t>.</a:t>
            </a:r>
          </a:p>
          <a:p>
            <a:pPr algn="just">
              <a:lnSpc>
                <a:spcPts val="2898"/>
              </a:lnSpc>
            </a:pPr>
            <a:endParaRPr lang="en-US" sz="2070" b="1" i="1" dirty="0">
              <a:solidFill>
                <a:srgbClr val="FFFFFF"/>
              </a:solidFill>
              <a:latin typeface="Open Sans Bold Italics"/>
              <a:ea typeface="Open Sans Bold Italics"/>
              <a:cs typeface="Open Sans Bold Italics"/>
              <a:sym typeface="Open Sans Bold Italics"/>
            </a:endParaRPr>
          </a:p>
          <a:p>
            <a:pPr algn="just">
              <a:lnSpc>
                <a:spcPts val="2898"/>
              </a:lnSpc>
            </a:pPr>
            <a:r>
              <a:rPr lang="en-US" sz="2070" dirty="0">
                <a:solidFill>
                  <a:srgbClr val="FFFFFF"/>
                </a:solidFill>
                <a:latin typeface="Open Sans"/>
                <a:ea typeface="Open Sans"/>
                <a:cs typeface="Open Sans"/>
                <a:sym typeface="Open Sans"/>
              </a:rPr>
              <a:t>At Afro-Thatch, we understand that a safe and motivated workforce is essential to delivering exceptional results on every project. Our resource plan and health &amp; safety programs reflect our dedication to our team's welfare, ensuring that they are empowered to create the finest thatched roofs while maintaining their own well-being.</a:t>
            </a:r>
          </a:p>
          <a:p>
            <a:pPr algn="just">
              <a:lnSpc>
                <a:spcPts val="2572"/>
              </a:lnSpc>
              <a:spcBef>
                <a:spcPct val="0"/>
              </a:spcBef>
            </a:pPr>
            <a:endParaRPr lang="en-US" sz="2070" dirty="0">
              <a:solidFill>
                <a:srgbClr val="FFFFFF"/>
              </a:solidFill>
              <a:latin typeface="Open Sans"/>
              <a:ea typeface="Open Sans"/>
              <a:cs typeface="Open Sans"/>
              <a:sym typeface="Open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9E2E1"/>
        </a:solidFill>
        <a:effectLst/>
      </p:bgPr>
    </p:bg>
    <p:spTree>
      <p:nvGrpSpPr>
        <p:cNvPr id="1" name=""/>
        <p:cNvGrpSpPr/>
        <p:nvPr/>
      </p:nvGrpSpPr>
      <p:grpSpPr>
        <a:xfrm>
          <a:off x="0" y="0"/>
          <a:ext cx="0" cy="0"/>
          <a:chOff x="0" y="0"/>
          <a:chExt cx="0" cy="0"/>
        </a:xfrm>
      </p:grpSpPr>
      <p:sp>
        <p:nvSpPr>
          <p:cNvPr id="2" name="Freeform 2"/>
          <p:cNvSpPr/>
          <p:nvPr/>
        </p:nvSpPr>
        <p:spPr>
          <a:xfrm>
            <a:off x="0" y="0"/>
            <a:ext cx="13031713" cy="10287000"/>
          </a:xfrm>
          <a:custGeom>
            <a:avLst/>
            <a:gdLst/>
            <a:ahLst/>
            <a:cxnLst/>
            <a:rect l="l" t="t" r="r" b="b"/>
            <a:pathLst>
              <a:path w="13031713" h="10287000">
                <a:moveTo>
                  <a:pt x="0" y="0"/>
                </a:moveTo>
                <a:lnTo>
                  <a:pt x="13031713" y="0"/>
                </a:lnTo>
                <a:lnTo>
                  <a:pt x="13031713" y="10287000"/>
                </a:lnTo>
                <a:lnTo>
                  <a:pt x="0" y="10287000"/>
                </a:lnTo>
                <a:lnTo>
                  <a:pt x="0" y="0"/>
                </a:lnTo>
                <a:close/>
              </a:path>
            </a:pathLst>
          </a:custGeom>
          <a:blipFill>
            <a:blip r:embed="rId2">
              <a:alphaModFix amt="17000"/>
            </a:blip>
            <a:stretch>
              <a:fillRect b="-68908"/>
            </a:stretch>
          </a:blipFill>
        </p:spPr>
        <p:txBody>
          <a:bodyPr/>
          <a:lstStyle/>
          <a:p>
            <a:endParaRPr lang="en-NA"/>
          </a:p>
        </p:txBody>
      </p:sp>
      <p:sp>
        <p:nvSpPr>
          <p:cNvPr id="3" name="TextBox 3"/>
          <p:cNvSpPr txBox="1"/>
          <p:nvPr/>
        </p:nvSpPr>
        <p:spPr>
          <a:xfrm>
            <a:off x="-353688" y="756374"/>
            <a:ext cx="17951412" cy="1163539"/>
          </a:xfrm>
          <a:prstGeom prst="rect">
            <a:avLst/>
          </a:prstGeom>
        </p:spPr>
        <p:txBody>
          <a:bodyPr lIns="0" tIns="0" rIns="0" bIns="0" rtlCol="0" anchor="t">
            <a:spAutoFit/>
          </a:bodyPr>
          <a:lstStyle/>
          <a:p>
            <a:pPr algn="ctr">
              <a:lnSpc>
                <a:spcPts val="9039"/>
              </a:lnSpc>
            </a:pPr>
            <a:r>
              <a:rPr lang="en-US" sz="7793" dirty="0">
                <a:solidFill>
                  <a:srgbClr val="674D35"/>
                </a:solidFill>
                <a:latin typeface="Higuen Elegant Serif"/>
                <a:ea typeface="Higuen Elegant Serif"/>
                <a:cs typeface="Higuen Elegant Serif"/>
                <a:sym typeface="Higuen Elegant Serif"/>
              </a:rPr>
              <a:t>PROJECT EXPERIENCE</a:t>
            </a:r>
          </a:p>
        </p:txBody>
      </p:sp>
      <p:sp>
        <p:nvSpPr>
          <p:cNvPr id="4" name="TextBox 4"/>
          <p:cNvSpPr txBox="1"/>
          <p:nvPr/>
        </p:nvSpPr>
        <p:spPr>
          <a:xfrm>
            <a:off x="0" y="1637411"/>
            <a:ext cx="18288000" cy="8232982"/>
          </a:xfrm>
          <a:prstGeom prst="rect">
            <a:avLst/>
          </a:prstGeom>
        </p:spPr>
        <p:txBody>
          <a:bodyPr lIns="0" tIns="0" rIns="0" bIns="0" rtlCol="0" anchor="t">
            <a:spAutoFit/>
          </a:bodyPr>
          <a:lstStyle/>
          <a:p>
            <a:pPr algn="ctr">
              <a:lnSpc>
                <a:spcPts val="2438"/>
              </a:lnSpc>
              <a:spcBef>
                <a:spcPct val="0"/>
              </a:spcBef>
            </a:pPr>
            <a:endParaRPr dirty="0"/>
          </a:p>
          <a:p>
            <a:pPr algn="ctr">
              <a:lnSpc>
                <a:spcPts val="2438"/>
              </a:lnSpc>
              <a:spcBef>
                <a:spcPct val="0"/>
              </a:spcBef>
            </a:pPr>
            <a:r>
              <a:rPr lang="en-US" sz="1741" b="1" spc="259" dirty="0">
                <a:solidFill>
                  <a:srgbClr val="000000"/>
                </a:solidFill>
                <a:latin typeface="Poppins Bold"/>
                <a:ea typeface="Poppins Bold"/>
                <a:cs typeface="Poppins Bold"/>
                <a:sym typeface="Poppins Bold"/>
              </a:rPr>
              <a:t>1.   SAROA GAME LODGE:</a:t>
            </a:r>
          </a:p>
          <a:p>
            <a:pPr algn="ctr">
              <a:lnSpc>
                <a:spcPts val="2438"/>
              </a:lnSpc>
              <a:spcBef>
                <a:spcPct val="0"/>
              </a:spcBef>
            </a:pPr>
            <a:r>
              <a:rPr lang="en-US" sz="1741" b="1" spc="259" dirty="0">
                <a:solidFill>
                  <a:srgbClr val="000000"/>
                </a:solidFill>
                <a:latin typeface="Poppins Bold"/>
                <a:ea typeface="Poppins Bold"/>
                <a:cs typeface="Poppins Bold"/>
                <a:sym typeface="Poppins Bold"/>
              </a:rPr>
              <a:t>JULY- DECEMBER 2016 &amp; MAY AUGUST - VALUED AT N$ 2.8 MILLION</a:t>
            </a:r>
          </a:p>
          <a:p>
            <a:pPr algn="ctr">
              <a:lnSpc>
                <a:spcPts val="2438"/>
              </a:lnSpc>
              <a:spcBef>
                <a:spcPct val="0"/>
              </a:spcBef>
            </a:pPr>
            <a:r>
              <a:rPr lang="en-US" sz="1741" b="1" spc="259" dirty="0">
                <a:solidFill>
                  <a:srgbClr val="000000"/>
                </a:solidFill>
                <a:latin typeface="Poppins Bold"/>
                <a:ea typeface="Poppins Bold"/>
                <a:cs typeface="Poppins Bold"/>
                <a:sym typeface="Poppins Bold"/>
              </a:rPr>
              <a:t>WE DID CONSTRUCTION OF BIG LAPPA, SPA, BUNGALOWS AND RESIDENTIAL HOUSE.</a:t>
            </a:r>
          </a:p>
          <a:p>
            <a:pPr algn="ctr">
              <a:lnSpc>
                <a:spcPts val="2438"/>
              </a:lnSpc>
              <a:spcBef>
                <a:spcPct val="0"/>
              </a:spcBef>
            </a:pPr>
            <a:endParaRPr lang="en-US" sz="1741" b="1" spc="259" dirty="0">
              <a:solidFill>
                <a:srgbClr val="000000"/>
              </a:solidFill>
              <a:latin typeface="Poppins Bold"/>
              <a:ea typeface="Poppins Bold"/>
              <a:cs typeface="Poppins Bold"/>
              <a:sym typeface="Poppins Bold"/>
            </a:endParaRPr>
          </a:p>
          <a:p>
            <a:pPr algn="ctr">
              <a:lnSpc>
                <a:spcPts val="2438"/>
              </a:lnSpc>
              <a:spcBef>
                <a:spcPct val="0"/>
              </a:spcBef>
            </a:pPr>
            <a:r>
              <a:rPr lang="en-US" sz="1741" b="1" spc="259" dirty="0">
                <a:solidFill>
                  <a:srgbClr val="000000"/>
                </a:solidFill>
                <a:latin typeface="Poppins Bold"/>
                <a:ea typeface="Poppins Bold"/>
                <a:cs typeface="Poppins Bold"/>
                <a:sym typeface="Poppins Bold"/>
              </a:rPr>
              <a:t>2.DOLOMITE CAMP NWR :</a:t>
            </a:r>
          </a:p>
          <a:p>
            <a:pPr algn="ctr">
              <a:lnSpc>
                <a:spcPts val="2438"/>
              </a:lnSpc>
              <a:spcBef>
                <a:spcPct val="0"/>
              </a:spcBef>
            </a:pPr>
            <a:r>
              <a:rPr lang="en-US" sz="1741" b="1" spc="259" dirty="0">
                <a:solidFill>
                  <a:srgbClr val="000000"/>
                </a:solidFill>
                <a:latin typeface="Poppins Bold"/>
                <a:ea typeface="Poppins Bold"/>
                <a:cs typeface="Poppins Bold"/>
                <a:sym typeface="Poppins Bold"/>
              </a:rPr>
              <a:t>SEPTEMBER 2019- APRIL 2020 - VALUED AT N$ 3.6 MILLION</a:t>
            </a:r>
          </a:p>
          <a:p>
            <a:pPr algn="ctr">
              <a:lnSpc>
                <a:spcPts val="2438"/>
              </a:lnSpc>
              <a:spcBef>
                <a:spcPct val="0"/>
              </a:spcBef>
            </a:pPr>
            <a:r>
              <a:rPr lang="en-US" sz="1741" b="1" spc="259" dirty="0">
                <a:solidFill>
                  <a:srgbClr val="000000"/>
                </a:solidFill>
                <a:latin typeface="Poppins Bold"/>
                <a:ea typeface="Poppins Bold"/>
                <a:cs typeface="Poppins Bold"/>
                <a:sym typeface="Poppins Bold"/>
              </a:rPr>
              <a:t>AFRO THATCH WAS SUBCONTRACTED UNDER ALKE BUILDING TO REVAMP AN OLD WOODEN DECK WITH PVC COMPOSITE DECKING, INSTALLATION OF ALUMINUM DOORS AND CANVAS.</a:t>
            </a:r>
          </a:p>
          <a:p>
            <a:pPr algn="ctr">
              <a:lnSpc>
                <a:spcPts val="2438"/>
              </a:lnSpc>
              <a:spcBef>
                <a:spcPct val="0"/>
              </a:spcBef>
            </a:pPr>
            <a:endParaRPr lang="en-US" sz="1741" b="1" spc="259" dirty="0">
              <a:solidFill>
                <a:srgbClr val="000000"/>
              </a:solidFill>
              <a:latin typeface="Poppins Bold"/>
              <a:ea typeface="Poppins Bold"/>
              <a:cs typeface="Poppins Bold"/>
              <a:sym typeface="Poppins Bold"/>
            </a:endParaRPr>
          </a:p>
          <a:p>
            <a:pPr algn="ctr">
              <a:lnSpc>
                <a:spcPts val="2438"/>
              </a:lnSpc>
              <a:spcBef>
                <a:spcPct val="0"/>
              </a:spcBef>
            </a:pPr>
            <a:endParaRPr lang="en-US" sz="1741" b="1" spc="259" dirty="0">
              <a:solidFill>
                <a:srgbClr val="000000"/>
              </a:solidFill>
              <a:latin typeface="Poppins Bold"/>
              <a:ea typeface="Poppins Bold"/>
              <a:cs typeface="Poppins Bold"/>
              <a:sym typeface="Poppins Bold"/>
            </a:endParaRPr>
          </a:p>
          <a:p>
            <a:pPr algn="ctr">
              <a:lnSpc>
                <a:spcPts val="2438"/>
              </a:lnSpc>
              <a:spcBef>
                <a:spcPct val="0"/>
              </a:spcBef>
            </a:pPr>
            <a:r>
              <a:rPr lang="en-US" sz="1741" b="1" spc="259" dirty="0">
                <a:solidFill>
                  <a:srgbClr val="000000"/>
                </a:solidFill>
                <a:latin typeface="Poppins Bold"/>
                <a:ea typeface="Poppins Bold"/>
                <a:cs typeface="Poppins Bold"/>
                <a:sym typeface="Poppins Bold"/>
              </a:rPr>
              <a:t>3.GUESTFARM KIRIPOTIB :</a:t>
            </a:r>
          </a:p>
          <a:p>
            <a:pPr algn="ctr">
              <a:lnSpc>
                <a:spcPts val="2438"/>
              </a:lnSpc>
              <a:spcBef>
                <a:spcPct val="0"/>
              </a:spcBef>
            </a:pPr>
            <a:r>
              <a:rPr lang="en-US" sz="1741" b="1" spc="259" dirty="0">
                <a:solidFill>
                  <a:srgbClr val="000000"/>
                </a:solidFill>
                <a:latin typeface="Poppins Bold"/>
                <a:ea typeface="Poppins Bold"/>
                <a:cs typeface="Poppins Bold"/>
                <a:sym typeface="Poppins Bold"/>
              </a:rPr>
              <a:t>JULY- AUGUST 2024 - VALUED AT N$ 1.4 MILLION</a:t>
            </a:r>
          </a:p>
          <a:p>
            <a:pPr algn="ctr">
              <a:lnSpc>
                <a:spcPts val="2438"/>
              </a:lnSpc>
              <a:spcBef>
                <a:spcPct val="0"/>
              </a:spcBef>
            </a:pPr>
            <a:r>
              <a:rPr lang="en-US" sz="1741" b="1" spc="259" dirty="0">
                <a:solidFill>
                  <a:srgbClr val="000000"/>
                </a:solidFill>
                <a:latin typeface="Poppins Bold"/>
                <a:ea typeface="Poppins Bold"/>
                <a:cs typeface="Poppins Bold"/>
                <a:sym typeface="Poppins Bold"/>
              </a:rPr>
              <a:t>CONSTRUCTION OF 2 LAPPA`S &amp; A CHAPEL.</a:t>
            </a:r>
          </a:p>
          <a:p>
            <a:pPr algn="ctr">
              <a:lnSpc>
                <a:spcPts val="2438"/>
              </a:lnSpc>
              <a:spcBef>
                <a:spcPct val="0"/>
              </a:spcBef>
            </a:pPr>
            <a:endParaRPr lang="en-US" sz="1741" b="1" spc="259" dirty="0">
              <a:solidFill>
                <a:srgbClr val="000000"/>
              </a:solidFill>
              <a:latin typeface="Poppins Bold"/>
              <a:ea typeface="Poppins Bold"/>
              <a:cs typeface="Poppins Bold"/>
              <a:sym typeface="Poppins Bold"/>
            </a:endParaRPr>
          </a:p>
          <a:p>
            <a:pPr algn="ctr">
              <a:lnSpc>
                <a:spcPts val="2438"/>
              </a:lnSpc>
              <a:spcBef>
                <a:spcPct val="0"/>
              </a:spcBef>
            </a:pPr>
            <a:endParaRPr lang="en-US" sz="1741" b="1" spc="259" dirty="0">
              <a:solidFill>
                <a:srgbClr val="000000"/>
              </a:solidFill>
              <a:latin typeface="Poppins Bold"/>
              <a:ea typeface="Poppins Bold"/>
              <a:cs typeface="Poppins Bold"/>
              <a:sym typeface="Poppins Bold"/>
            </a:endParaRPr>
          </a:p>
          <a:p>
            <a:pPr algn="ctr">
              <a:lnSpc>
                <a:spcPts val="2438"/>
              </a:lnSpc>
              <a:spcBef>
                <a:spcPct val="0"/>
              </a:spcBef>
            </a:pPr>
            <a:r>
              <a:rPr lang="en-US" sz="1741" b="1" spc="259" dirty="0">
                <a:solidFill>
                  <a:srgbClr val="000000"/>
                </a:solidFill>
                <a:latin typeface="Poppins Bold"/>
                <a:ea typeface="Poppins Bold"/>
                <a:cs typeface="Poppins Bold"/>
                <a:sym typeface="Poppins Bold"/>
              </a:rPr>
              <a:t>4.ONKOSHI CAMP NWR :</a:t>
            </a:r>
          </a:p>
          <a:p>
            <a:pPr algn="ctr">
              <a:lnSpc>
                <a:spcPts val="2438"/>
              </a:lnSpc>
              <a:spcBef>
                <a:spcPct val="0"/>
              </a:spcBef>
            </a:pPr>
            <a:r>
              <a:rPr lang="en-US" sz="1741" b="1" spc="259" dirty="0">
                <a:solidFill>
                  <a:srgbClr val="000000"/>
                </a:solidFill>
                <a:latin typeface="Poppins Bold"/>
                <a:ea typeface="Poppins Bold"/>
                <a:cs typeface="Poppins Bold"/>
                <a:sym typeface="Poppins Bold"/>
              </a:rPr>
              <a:t>SEPTEMBER 2022 - FEBRUARY 2023 - VALUED AT N$ 9 MILLION</a:t>
            </a:r>
          </a:p>
          <a:p>
            <a:pPr algn="ctr">
              <a:lnSpc>
                <a:spcPts val="2438"/>
              </a:lnSpc>
              <a:spcBef>
                <a:spcPct val="0"/>
              </a:spcBef>
            </a:pPr>
            <a:r>
              <a:rPr lang="en-US" sz="1741" b="1" spc="259" dirty="0">
                <a:solidFill>
                  <a:srgbClr val="000000"/>
                </a:solidFill>
                <a:latin typeface="Poppins Bold"/>
                <a:ea typeface="Poppins Bold"/>
                <a:cs typeface="Poppins Bold"/>
                <a:sym typeface="Poppins Bold"/>
              </a:rPr>
              <a:t>AFRO THATCH WAS SUBCONTRACTED UNDER ALKE BUILDING TO RENEW ALL THATCH ROOFS, THEREFORE OLD THATCH MATERIAL WAS REPLACED WITH HARVEY THATCH TILES AND INSTALLATION OF CEILINGS AND RHINO BOARDS WAS COMPLETED.</a:t>
            </a:r>
          </a:p>
          <a:p>
            <a:pPr algn="ctr">
              <a:lnSpc>
                <a:spcPts val="2438"/>
              </a:lnSpc>
              <a:spcBef>
                <a:spcPct val="0"/>
              </a:spcBef>
            </a:pPr>
            <a:endParaRPr lang="en-US" sz="1741" b="1" spc="259" dirty="0">
              <a:solidFill>
                <a:srgbClr val="000000"/>
              </a:solidFill>
              <a:latin typeface="Poppins Bold"/>
              <a:ea typeface="Poppins Bold"/>
              <a:cs typeface="Poppins Bold"/>
              <a:sym typeface="Poppins Bold"/>
            </a:endParaRPr>
          </a:p>
          <a:p>
            <a:pPr algn="ctr">
              <a:lnSpc>
                <a:spcPts val="2438"/>
              </a:lnSpc>
              <a:spcBef>
                <a:spcPct val="0"/>
              </a:spcBef>
            </a:pPr>
            <a:endParaRPr lang="en-US" sz="1741" b="1" spc="259" dirty="0">
              <a:solidFill>
                <a:srgbClr val="000000"/>
              </a:solidFill>
              <a:latin typeface="Poppins Bold"/>
              <a:ea typeface="Poppins Bold"/>
              <a:cs typeface="Poppins Bold"/>
              <a:sym typeface="Poppins Bold"/>
            </a:endParaRPr>
          </a:p>
          <a:p>
            <a:pPr algn="ctr">
              <a:lnSpc>
                <a:spcPts val="2438"/>
              </a:lnSpc>
              <a:spcBef>
                <a:spcPct val="0"/>
              </a:spcBef>
            </a:pPr>
            <a:r>
              <a:rPr lang="en-US" sz="1741" b="1" spc="259" dirty="0">
                <a:solidFill>
                  <a:srgbClr val="000000"/>
                </a:solidFill>
                <a:latin typeface="Poppins Bold"/>
                <a:ea typeface="Poppins Bold"/>
                <a:cs typeface="Poppins Bold"/>
                <a:sym typeface="Poppins Bold"/>
              </a:rPr>
              <a:t>5.DUESTERN BROCK FARM :</a:t>
            </a:r>
          </a:p>
          <a:p>
            <a:pPr algn="ctr">
              <a:lnSpc>
                <a:spcPts val="2438"/>
              </a:lnSpc>
              <a:spcBef>
                <a:spcPct val="0"/>
              </a:spcBef>
            </a:pPr>
            <a:r>
              <a:rPr lang="en-US" sz="1741" b="1" spc="259" dirty="0">
                <a:solidFill>
                  <a:srgbClr val="000000"/>
                </a:solidFill>
                <a:latin typeface="Poppins Bold"/>
                <a:ea typeface="Poppins Bold"/>
                <a:cs typeface="Poppins Bold"/>
                <a:sym typeface="Poppins Bold"/>
              </a:rPr>
              <a:t>JULY- AUGUST 2022 - VALUED AT N$ 500 000</a:t>
            </a:r>
          </a:p>
          <a:p>
            <a:pPr algn="ctr">
              <a:lnSpc>
                <a:spcPts val="2438"/>
              </a:lnSpc>
              <a:spcBef>
                <a:spcPct val="0"/>
              </a:spcBef>
            </a:pPr>
            <a:r>
              <a:rPr lang="en-US" sz="1741" b="1" spc="259" dirty="0">
                <a:solidFill>
                  <a:srgbClr val="000000"/>
                </a:solidFill>
                <a:latin typeface="Poppins Bold"/>
                <a:ea typeface="Poppins Bold"/>
                <a:cs typeface="Poppins Bold"/>
                <a:sym typeface="Poppins Bold"/>
              </a:rPr>
              <a:t>AFRO THATCH WAS CONTRACTED TO BUILD TWO LAPPAS OF DIFFERENT SCALES. THATCH ROOF STRUCTURES WERE COMPLETED IN A</a:t>
            </a:r>
            <a:r>
              <a:rPr lang="en-US" sz="1741" b="1" spc="259" dirty="0">
                <a:solidFill>
                  <a:srgbClr val="000000"/>
                </a:solidFill>
                <a:latin typeface="Poppins Medium"/>
                <a:ea typeface="Poppins Medium"/>
                <a:cs typeface="Poppins Medium"/>
                <a:sym typeface="Poppins Medium"/>
              </a:rPr>
              <a:t> MONTH. </a:t>
            </a:r>
          </a:p>
          <a:p>
            <a:pPr algn="ctr">
              <a:lnSpc>
                <a:spcPts val="2438"/>
              </a:lnSpc>
              <a:spcBef>
                <a:spcPct val="0"/>
              </a:spcBef>
            </a:pPr>
            <a:endParaRPr lang="en-US" sz="1741" b="1" spc="259" dirty="0">
              <a:solidFill>
                <a:srgbClr val="000000"/>
              </a:solidFill>
              <a:latin typeface="Poppins Medium"/>
              <a:ea typeface="Poppins Medium"/>
              <a:cs typeface="Poppins Medium"/>
              <a:sym typeface="Poppins Medium"/>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9E2E1"/>
        </a:solidFill>
        <a:effectLst/>
      </p:bgPr>
    </p:bg>
    <p:spTree>
      <p:nvGrpSpPr>
        <p:cNvPr id="1" name=""/>
        <p:cNvGrpSpPr/>
        <p:nvPr/>
      </p:nvGrpSpPr>
      <p:grpSpPr>
        <a:xfrm>
          <a:off x="0" y="0"/>
          <a:ext cx="0" cy="0"/>
          <a:chOff x="0" y="0"/>
          <a:chExt cx="0" cy="0"/>
        </a:xfrm>
      </p:grpSpPr>
      <p:grpSp>
        <p:nvGrpSpPr>
          <p:cNvPr id="2" name="Group 2"/>
          <p:cNvGrpSpPr/>
          <p:nvPr/>
        </p:nvGrpSpPr>
        <p:grpSpPr>
          <a:xfrm>
            <a:off x="906042" y="2273752"/>
            <a:ext cx="5088652" cy="4091548"/>
            <a:chOff x="0" y="0"/>
            <a:chExt cx="1340221" cy="1077609"/>
          </a:xfrm>
        </p:grpSpPr>
        <p:sp>
          <p:nvSpPr>
            <p:cNvPr id="3" name="Freeform 3"/>
            <p:cNvSpPr/>
            <p:nvPr/>
          </p:nvSpPr>
          <p:spPr>
            <a:xfrm>
              <a:off x="0" y="0"/>
              <a:ext cx="1340221" cy="1077609"/>
            </a:xfrm>
            <a:custGeom>
              <a:avLst/>
              <a:gdLst/>
              <a:ahLst/>
              <a:cxnLst/>
              <a:rect l="l" t="t" r="r" b="b"/>
              <a:pathLst>
                <a:path w="1340221" h="1077609">
                  <a:moveTo>
                    <a:pt x="0" y="0"/>
                  </a:moveTo>
                  <a:lnTo>
                    <a:pt x="1340221" y="0"/>
                  </a:lnTo>
                  <a:lnTo>
                    <a:pt x="1340221" y="1077609"/>
                  </a:lnTo>
                  <a:lnTo>
                    <a:pt x="0" y="1077609"/>
                  </a:lnTo>
                  <a:close/>
                </a:path>
              </a:pathLst>
            </a:custGeom>
            <a:solidFill>
              <a:srgbClr val="B6AA98"/>
            </a:solidFill>
          </p:spPr>
          <p:txBody>
            <a:bodyPr/>
            <a:lstStyle/>
            <a:p>
              <a:endParaRPr lang="en-NA"/>
            </a:p>
          </p:txBody>
        </p:sp>
        <p:sp>
          <p:nvSpPr>
            <p:cNvPr id="4" name="TextBox 4"/>
            <p:cNvSpPr txBox="1"/>
            <p:nvPr/>
          </p:nvSpPr>
          <p:spPr>
            <a:xfrm>
              <a:off x="0" y="-47625"/>
              <a:ext cx="1340221" cy="1125234"/>
            </a:xfrm>
            <a:prstGeom prst="rect">
              <a:avLst/>
            </a:prstGeom>
          </p:spPr>
          <p:txBody>
            <a:bodyPr lIns="50800" tIns="50800" rIns="50800" bIns="50800" rtlCol="0" anchor="ctr"/>
            <a:lstStyle/>
            <a:p>
              <a:pPr algn="ctr">
                <a:lnSpc>
                  <a:spcPts val="2438"/>
                </a:lnSpc>
              </a:pPr>
              <a:endParaRPr/>
            </a:p>
          </p:txBody>
        </p:sp>
      </p:grpSp>
      <p:grpSp>
        <p:nvGrpSpPr>
          <p:cNvPr id="5" name="Group 5"/>
          <p:cNvGrpSpPr/>
          <p:nvPr/>
        </p:nvGrpSpPr>
        <p:grpSpPr>
          <a:xfrm>
            <a:off x="-1693257" y="526602"/>
            <a:ext cx="7265760" cy="5499536"/>
            <a:chOff x="0" y="0"/>
            <a:chExt cx="9687680" cy="7332714"/>
          </a:xfrm>
        </p:grpSpPr>
        <p:pic>
          <p:nvPicPr>
            <p:cNvPr id="6" name="Picture 6"/>
            <p:cNvPicPr>
              <a:picLocks noChangeAspect="1"/>
            </p:cNvPicPr>
            <p:nvPr/>
          </p:nvPicPr>
          <p:blipFill>
            <a:blip r:embed="rId2"/>
            <a:srcRect l="456" r="456"/>
            <a:stretch>
              <a:fillRect/>
            </a:stretch>
          </p:blipFill>
          <p:spPr>
            <a:xfrm>
              <a:off x="0" y="0"/>
              <a:ext cx="9687680" cy="7332714"/>
            </a:xfrm>
            <a:prstGeom prst="rect">
              <a:avLst/>
            </a:prstGeom>
          </p:spPr>
        </p:pic>
      </p:grpSp>
      <p:grpSp>
        <p:nvGrpSpPr>
          <p:cNvPr id="7" name="Group 7"/>
          <p:cNvGrpSpPr/>
          <p:nvPr/>
        </p:nvGrpSpPr>
        <p:grpSpPr>
          <a:xfrm>
            <a:off x="7355563" y="4561576"/>
            <a:ext cx="10103940" cy="8013248"/>
            <a:chOff x="0" y="0"/>
            <a:chExt cx="2661120" cy="2110485"/>
          </a:xfrm>
        </p:grpSpPr>
        <p:sp>
          <p:nvSpPr>
            <p:cNvPr id="8" name="Freeform 8"/>
            <p:cNvSpPr/>
            <p:nvPr/>
          </p:nvSpPr>
          <p:spPr>
            <a:xfrm>
              <a:off x="0" y="0"/>
              <a:ext cx="2661120" cy="2110485"/>
            </a:xfrm>
            <a:custGeom>
              <a:avLst/>
              <a:gdLst/>
              <a:ahLst/>
              <a:cxnLst/>
              <a:rect l="l" t="t" r="r" b="b"/>
              <a:pathLst>
                <a:path w="2661120" h="2110485">
                  <a:moveTo>
                    <a:pt x="0" y="0"/>
                  </a:moveTo>
                  <a:lnTo>
                    <a:pt x="2661120" y="0"/>
                  </a:lnTo>
                  <a:lnTo>
                    <a:pt x="2661120" y="2110485"/>
                  </a:lnTo>
                  <a:lnTo>
                    <a:pt x="0" y="2110485"/>
                  </a:lnTo>
                  <a:close/>
                </a:path>
              </a:pathLst>
            </a:custGeom>
            <a:solidFill>
              <a:srgbClr val="B6AA98"/>
            </a:solidFill>
          </p:spPr>
          <p:txBody>
            <a:bodyPr/>
            <a:lstStyle/>
            <a:p>
              <a:endParaRPr lang="en-NA"/>
            </a:p>
          </p:txBody>
        </p:sp>
        <p:sp>
          <p:nvSpPr>
            <p:cNvPr id="9" name="TextBox 9"/>
            <p:cNvSpPr txBox="1"/>
            <p:nvPr/>
          </p:nvSpPr>
          <p:spPr>
            <a:xfrm>
              <a:off x="0" y="-47625"/>
              <a:ext cx="2661120" cy="2158110"/>
            </a:xfrm>
            <a:prstGeom prst="rect">
              <a:avLst/>
            </a:prstGeom>
          </p:spPr>
          <p:txBody>
            <a:bodyPr lIns="50800" tIns="50800" rIns="50800" bIns="50800" rtlCol="0" anchor="ctr"/>
            <a:lstStyle/>
            <a:p>
              <a:pPr algn="ctr">
                <a:lnSpc>
                  <a:spcPts val="2438"/>
                </a:lnSpc>
              </a:pPr>
              <a:endParaRPr/>
            </a:p>
          </p:txBody>
        </p:sp>
      </p:grpSp>
      <p:grpSp>
        <p:nvGrpSpPr>
          <p:cNvPr id="10" name="Group 10"/>
          <p:cNvGrpSpPr/>
          <p:nvPr/>
        </p:nvGrpSpPr>
        <p:grpSpPr>
          <a:xfrm>
            <a:off x="13163118" y="-2521240"/>
            <a:ext cx="5807555" cy="3285460"/>
            <a:chOff x="0" y="0"/>
            <a:chExt cx="1529562" cy="865306"/>
          </a:xfrm>
        </p:grpSpPr>
        <p:sp>
          <p:nvSpPr>
            <p:cNvPr id="11" name="Freeform 11"/>
            <p:cNvSpPr/>
            <p:nvPr/>
          </p:nvSpPr>
          <p:spPr>
            <a:xfrm>
              <a:off x="0" y="0"/>
              <a:ext cx="1529562" cy="865306"/>
            </a:xfrm>
            <a:custGeom>
              <a:avLst/>
              <a:gdLst/>
              <a:ahLst/>
              <a:cxnLst/>
              <a:rect l="l" t="t" r="r" b="b"/>
              <a:pathLst>
                <a:path w="1529562" h="865306">
                  <a:moveTo>
                    <a:pt x="0" y="0"/>
                  </a:moveTo>
                  <a:lnTo>
                    <a:pt x="1529562" y="0"/>
                  </a:lnTo>
                  <a:lnTo>
                    <a:pt x="1529562" y="865306"/>
                  </a:lnTo>
                  <a:lnTo>
                    <a:pt x="0" y="865306"/>
                  </a:lnTo>
                  <a:close/>
                </a:path>
              </a:pathLst>
            </a:custGeom>
            <a:solidFill>
              <a:srgbClr val="B6AA98"/>
            </a:solidFill>
          </p:spPr>
          <p:txBody>
            <a:bodyPr/>
            <a:lstStyle/>
            <a:p>
              <a:endParaRPr lang="en-NA"/>
            </a:p>
          </p:txBody>
        </p:sp>
        <p:sp>
          <p:nvSpPr>
            <p:cNvPr id="12" name="TextBox 12"/>
            <p:cNvSpPr txBox="1"/>
            <p:nvPr/>
          </p:nvSpPr>
          <p:spPr>
            <a:xfrm>
              <a:off x="0" y="-47625"/>
              <a:ext cx="1529562" cy="912931"/>
            </a:xfrm>
            <a:prstGeom prst="rect">
              <a:avLst/>
            </a:prstGeom>
          </p:spPr>
          <p:txBody>
            <a:bodyPr lIns="50800" tIns="50800" rIns="50800" bIns="50800" rtlCol="0" anchor="ctr"/>
            <a:lstStyle/>
            <a:p>
              <a:pPr algn="ctr">
                <a:lnSpc>
                  <a:spcPts val="2438"/>
                </a:lnSpc>
              </a:pPr>
              <a:endParaRPr/>
            </a:p>
          </p:txBody>
        </p:sp>
      </p:grpSp>
      <p:sp>
        <p:nvSpPr>
          <p:cNvPr id="13" name="TextBox 13"/>
          <p:cNvSpPr txBox="1"/>
          <p:nvPr/>
        </p:nvSpPr>
        <p:spPr>
          <a:xfrm>
            <a:off x="6486903" y="1688145"/>
            <a:ext cx="7660086" cy="2873431"/>
          </a:xfrm>
          <a:prstGeom prst="rect">
            <a:avLst/>
          </a:prstGeom>
        </p:spPr>
        <p:txBody>
          <a:bodyPr lIns="0" tIns="0" rIns="0" bIns="0" rtlCol="0" anchor="t">
            <a:spAutoFit/>
          </a:bodyPr>
          <a:lstStyle/>
          <a:p>
            <a:pPr algn="ctr">
              <a:lnSpc>
                <a:spcPts val="11243"/>
              </a:lnSpc>
            </a:pPr>
            <a:r>
              <a:rPr lang="en-US" sz="9692">
                <a:solidFill>
                  <a:srgbClr val="000000"/>
                </a:solidFill>
                <a:latin typeface="Higuen Elegant Serif"/>
                <a:ea typeface="Higuen Elegant Serif"/>
                <a:cs typeface="Higuen Elegant Serif"/>
                <a:sym typeface="Higuen Elegant Serif"/>
              </a:rPr>
              <a:t>CONTACT </a:t>
            </a:r>
          </a:p>
          <a:p>
            <a:pPr algn="ctr">
              <a:lnSpc>
                <a:spcPts val="11243"/>
              </a:lnSpc>
            </a:pPr>
            <a:r>
              <a:rPr lang="en-US" sz="9692">
                <a:solidFill>
                  <a:srgbClr val="000000"/>
                </a:solidFill>
                <a:latin typeface="Higuen Elegant Serif"/>
                <a:ea typeface="Higuen Elegant Serif"/>
                <a:cs typeface="Higuen Elegant Serif"/>
                <a:sym typeface="Higuen Elegant Serif"/>
              </a:rPr>
              <a:t>US </a:t>
            </a:r>
          </a:p>
        </p:txBody>
      </p:sp>
      <p:sp>
        <p:nvSpPr>
          <p:cNvPr id="14" name="TextBox 14"/>
          <p:cNvSpPr txBox="1"/>
          <p:nvPr/>
        </p:nvSpPr>
        <p:spPr>
          <a:xfrm>
            <a:off x="7663785" y="5402270"/>
            <a:ext cx="9487495" cy="6546472"/>
          </a:xfrm>
          <a:prstGeom prst="rect">
            <a:avLst/>
          </a:prstGeom>
        </p:spPr>
        <p:txBody>
          <a:bodyPr lIns="0" tIns="0" rIns="0" bIns="0" rtlCol="0" anchor="t">
            <a:spAutoFit/>
          </a:bodyPr>
          <a:lstStyle/>
          <a:p>
            <a:pPr algn="ctr">
              <a:lnSpc>
                <a:spcPts val="3241"/>
              </a:lnSpc>
              <a:spcBef>
                <a:spcPct val="0"/>
              </a:spcBef>
            </a:pPr>
            <a:endParaRPr dirty="0"/>
          </a:p>
          <a:p>
            <a:pPr algn="ctr">
              <a:lnSpc>
                <a:spcPts val="3241"/>
              </a:lnSpc>
              <a:spcBef>
                <a:spcPct val="0"/>
              </a:spcBef>
            </a:pPr>
            <a:endParaRPr dirty="0"/>
          </a:p>
          <a:p>
            <a:pPr algn="ctr">
              <a:lnSpc>
                <a:spcPts val="3241"/>
              </a:lnSpc>
              <a:spcBef>
                <a:spcPct val="0"/>
              </a:spcBef>
            </a:pPr>
            <a:r>
              <a:rPr lang="en-US" sz="2315" b="1" spc="344" dirty="0">
                <a:solidFill>
                  <a:srgbClr val="000000"/>
                </a:solidFill>
                <a:latin typeface="Poppins Bold"/>
                <a:ea typeface="Poppins Bold"/>
                <a:cs typeface="Poppins Bold"/>
                <a:sym typeface="Poppins Bold"/>
              </a:rPr>
              <a:t>WE ARE LOOKING FORWARD TO HEARING FROM YOU</a:t>
            </a:r>
            <a:r>
              <a:rPr lang="en-US" sz="2315" b="1" spc="344" dirty="0">
                <a:solidFill>
                  <a:srgbClr val="000000"/>
                </a:solidFill>
                <a:latin typeface="Poppins Medium"/>
                <a:ea typeface="Poppins Medium"/>
                <a:cs typeface="Poppins Medium"/>
                <a:sym typeface="Poppins Medium"/>
              </a:rPr>
              <a:t>.</a:t>
            </a:r>
          </a:p>
          <a:p>
            <a:pPr algn="ctr">
              <a:lnSpc>
                <a:spcPts val="3241"/>
              </a:lnSpc>
              <a:spcBef>
                <a:spcPct val="0"/>
              </a:spcBef>
            </a:pPr>
            <a:endParaRPr lang="en-US" sz="2315" b="1" spc="344" dirty="0">
              <a:solidFill>
                <a:srgbClr val="000000"/>
              </a:solidFill>
              <a:latin typeface="Poppins Medium"/>
              <a:ea typeface="Poppins Medium"/>
              <a:cs typeface="Poppins Medium"/>
              <a:sym typeface="Poppins Medium"/>
            </a:endParaRPr>
          </a:p>
          <a:p>
            <a:pPr algn="ctr">
              <a:lnSpc>
                <a:spcPts val="3241"/>
              </a:lnSpc>
              <a:spcBef>
                <a:spcPct val="0"/>
              </a:spcBef>
            </a:pPr>
            <a:r>
              <a:rPr lang="en-US" sz="2315" b="1" spc="344" dirty="0">
                <a:solidFill>
                  <a:srgbClr val="000000"/>
                </a:solidFill>
                <a:latin typeface="Poppins Medium"/>
                <a:ea typeface="Poppins Medium"/>
                <a:cs typeface="Poppins Medium"/>
                <a:sym typeface="Poppins Medium"/>
              </a:rPr>
              <a:t>SINCLAIR MKANDLA – MANAGING DIRECTOR</a:t>
            </a:r>
          </a:p>
          <a:p>
            <a:pPr algn="ctr">
              <a:lnSpc>
                <a:spcPts val="3241"/>
              </a:lnSpc>
              <a:spcBef>
                <a:spcPct val="0"/>
              </a:spcBef>
            </a:pPr>
            <a:endParaRPr lang="en-US" sz="2315" b="1" spc="344" dirty="0">
              <a:solidFill>
                <a:srgbClr val="000000"/>
              </a:solidFill>
              <a:latin typeface="Poppins Medium"/>
              <a:ea typeface="Poppins Medium"/>
              <a:cs typeface="Poppins Medium"/>
              <a:sym typeface="Poppins Medium"/>
            </a:endParaRPr>
          </a:p>
          <a:p>
            <a:pPr algn="ctr">
              <a:lnSpc>
                <a:spcPts val="3241"/>
              </a:lnSpc>
              <a:spcBef>
                <a:spcPct val="0"/>
              </a:spcBef>
            </a:pPr>
            <a:r>
              <a:rPr lang="en-US" sz="2315" b="1" spc="344" dirty="0">
                <a:solidFill>
                  <a:srgbClr val="000000"/>
                </a:solidFill>
                <a:latin typeface="Poppins Medium"/>
                <a:ea typeface="Poppins Medium"/>
                <a:cs typeface="Poppins Medium"/>
                <a:sym typeface="Poppins Medium"/>
              </a:rPr>
              <a:t>PHONE: +264 81 445 1519/+264 81 843 0684  </a:t>
            </a:r>
          </a:p>
          <a:p>
            <a:pPr algn="ctr">
              <a:lnSpc>
                <a:spcPts val="3241"/>
              </a:lnSpc>
              <a:spcBef>
                <a:spcPct val="0"/>
              </a:spcBef>
            </a:pPr>
            <a:endParaRPr lang="en-US" sz="2315" b="1" spc="344" dirty="0">
              <a:solidFill>
                <a:srgbClr val="000000"/>
              </a:solidFill>
              <a:latin typeface="Poppins Medium"/>
              <a:ea typeface="Poppins Medium"/>
              <a:cs typeface="Poppins Medium"/>
              <a:sym typeface="Poppins Medium"/>
            </a:endParaRPr>
          </a:p>
          <a:p>
            <a:pPr algn="ctr">
              <a:lnSpc>
                <a:spcPts val="3241"/>
              </a:lnSpc>
              <a:spcBef>
                <a:spcPct val="0"/>
              </a:spcBef>
            </a:pPr>
            <a:r>
              <a:rPr lang="en-US" sz="2315" b="1" spc="344" dirty="0">
                <a:solidFill>
                  <a:srgbClr val="000000"/>
                </a:solidFill>
                <a:latin typeface="Poppins Medium"/>
                <a:ea typeface="Poppins Medium"/>
                <a:cs typeface="Poppins Medium"/>
                <a:sym typeface="Poppins Medium"/>
              </a:rPr>
              <a:t>E-MAIL 1 : </a:t>
            </a:r>
            <a:r>
              <a:rPr lang="en-US" sz="2315" b="1" spc="344" dirty="0">
                <a:solidFill>
                  <a:srgbClr val="000000"/>
                </a:solidFill>
                <a:latin typeface="Poppins Medium"/>
                <a:ea typeface="Poppins Medium"/>
                <a:cs typeface="Poppins Medium"/>
                <a:sym typeface="Poppins Medium"/>
                <a:hlinkClick r:id="rId3"/>
              </a:rPr>
              <a:t>SINCLAIR@NAMIBIATHATCHING.COM</a:t>
            </a:r>
            <a:endParaRPr lang="en-US" sz="2315" b="1" spc="344" dirty="0">
              <a:solidFill>
                <a:srgbClr val="000000"/>
              </a:solidFill>
              <a:latin typeface="Poppins Medium"/>
              <a:ea typeface="Poppins Medium"/>
              <a:cs typeface="Poppins Medium"/>
              <a:sym typeface="Poppins Medium"/>
            </a:endParaRPr>
          </a:p>
          <a:p>
            <a:pPr algn="ctr">
              <a:lnSpc>
                <a:spcPts val="3241"/>
              </a:lnSpc>
              <a:spcBef>
                <a:spcPct val="0"/>
              </a:spcBef>
            </a:pPr>
            <a:endParaRPr lang="en-US" sz="2315" b="1" spc="344" dirty="0">
              <a:solidFill>
                <a:srgbClr val="000000"/>
              </a:solidFill>
              <a:latin typeface="Poppins Medium"/>
              <a:ea typeface="Poppins Medium"/>
              <a:cs typeface="Poppins Medium"/>
              <a:sym typeface="Poppins Medium"/>
            </a:endParaRPr>
          </a:p>
          <a:p>
            <a:pPr algn="ctr">
              <a:lnSpc>
                <a:spcPts val="3241"/>
              </a:lnSpc>
              <a:spcBef>
                <a:spcPct val="0"/>
              </a:spcBef>
            </a:pPr>
            <a:r>
              <a:rPr lang="en-US" sz="2315" b="1" spc="344" dirty="0">
                <a:solidFill>
                  <a:srgbClr val="000000"/>
                </a:solidFill>
                <a:latin typeface="Poppins Medium"/>
                <a:ea typeface="Poppins Medium"/>
                <a:cs typeface="Poppins Medium"/>
                <a:sym typeface="Poppins Medium"/>
              </a:rPr>
              <a:t>E-MAIL 2 : </a:t>
            </a:r>
            <a:r>
              <a:rPr lang="en-US" sz="2315" b="1" spc="344" dirty="0">
                <a:solidFill>
                  <a:srgbClr val="000000"/>
                </a:solidFill>
                <a:latin typeface="Poppins Medium"/>
                <a:ea typeface="Poppins Medium"/>
                <a:cs typeface="Poppins Medium"/>
                <a:sym typeface="Poppins Medium"/>
                <a:hlinkClick r:id="rId4"/>
              </a:rPr>
              <a:t>SINCLAIRTHATCH@GMAIL.COM</a:t>
            </a:r>
            <a:endParaRPr lang="en-US" sz="2315" b="1" spc="344" dirty="0">
              <a:solidFill>
                <a:srgbClr val="000000"/>
              </a:solidFill>
              <a:latin typeface="Poppins Medium"/>
              <a:ea typeface="Poppins Medium"/>
              <a:cs typeface="Poppins Medium"/>
              <a:sym typeface="Poppins Medium"/>
            </a:endParaRPr>
          </a:p>
          <a:p>
            <a:pPr algn="ctr">
              <a:lnSpc>
                <a:spcPts val="3241"/>
              </a:lnSpc>
              <a:spcBef>
                <a:spcPct val="0"/>
              </a:spcBef>
            </a:pPr>
            <a:endParaRPr lang="en-US" sz="2315" b="1" spc="344" dirty="0">
              <a:solidFill>
                <a:srgbClr val="000000"/>
              </a:solidFill>
              <a:latin typeface="Poppins Medium"/>
              <a:ea typeface="Poppins Medium"/>
              <a:cs typeface="Poppins Medium"/>
              <a:sym typeface="Poppins Medium"/>
            </a:endParaRPr>
          </a:p>
          <a:p>
            <a:pPr algn="ctr">
              <a:lnSpc>
                <a:spcPts val="3241"/>
              </a:lnSpc>
              <a:spcBef>
                <a:spcPct val="0"/>
              </a:spcBef>
            </a:pPr>
            <a:r>
              <a:rPr lang="en-US" sz="2400" b="1" u="sng" spc="259" dirty="0">
                <a:solidFill>
                  <a:srgbClr val="FFFFFF"/>
                </a:solidFill>
                <a:latin typeface="Poppins Medium"/>
                <a:ea typeface="Poppins Medium"/>
                <a:cs typeface="Poppins Medium"/>
                <a:sym typeface="Poppins Medium"/>
                <a:hlinkClick r:id="rId5" tooltip="https://www.namibiathatching.com/about.php"/>
              </a:rPr>
              <a:t>WWHTTPS://WWW.NAMIBIATHATCHING.COM/ABOUT.PH</a:t>
            </a:r>
            <a:r>
              <a:rPr lang="en-US" sz="2400" spc="259" dirty="0">
                <a:solidFill>
                  <a:srgbClr val="FFFFFF"/>
                </a:solidFill>
                <a:latin typeface="Poppins"/>
                <a:ea typeface="Poppins"/>
                <a:cs typeface="Poppins"/>
                <a:sym typeface="Poppins"/>
              </a:rPr>
              <a:t>P</a:t>
            </a:r>
          </a:p>
          <a:p>
            <a:pPr algn="ctr">
              <a:lnSpc>
                <a:spcPts val="3241"/>
              </a:lnSpc>
              <a:spcBef>
                <a:spcPct val="0"/>
              </a:spcBef>
            </a:pPr>
            <a:endParaRPr lang="en-US" sz="2315" b="1" spc="344" dirty="0">
              <a:solidFill>
                <a:srgbClr val="000000"/>
              </a:solidFill>
              <a:latin typeface="Poppins Medium"/>
              <a:ea typeface="Poppins Medium"/>
              <a:cs typeface="Poppins Medium"/>
              <a:sym typeface="Poppins Medium"/>
            </a:endParaRPr>
          </a:p>
          <a:p>
            <a:pPr algn="ctr">
              <a:lnSpc>
                <a:spcPts val="3241"/>
              </a:lnSpc>
              <a:spcBef>
                <a:spcPct val="0"/>
              </a:spcBef>
            </a:pPr>
            <a:endParaRPr lang="en-US" sz="2315" b="1" spc="344" dirty="0">
              <a:solidFill>
                <a:srgbClr val="000000"/>
              </a:solidFill>
              <a:latin typeface="Poppins Medium"/>
              <a:ea typeface="Poppins Medium"/>
              <a:cs typeface="Poppins Medium"/>
              <a:sym typeface="Poppins Medium"/>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7D6D4"/>
        </a:solidFill>
        <a:effectLst/>
      </p:bgPr>
    </p:bg>
    <p:spTree>
      <p:nvGrpSpPr>
        <p:cNvPr id="1" name=""/>
        <p:cNvGrpSpPr/>
        <p:nvPr/>
      </p:nvGrpSpPr>
      <p:grpSpPr>
        <a:xfrm>
          <a:off x="0" y="0"/>
          <a:ext cx="0" cy="0"/>
          <a:chOff x="0" y="0"/>
          <a:chExt cx="0" cy="0"/>
        </a:xfrm>
      </p:grpSpPr>
      <p:sp>
        <p:nvSpPr>
          <p:cNvPr id="2" name="TextBox 2"/>
          <p:cNvSpPr txBox="1"/>
          <p:nvPr/>
        </p:nvSpPr>
        <p:spPr>
          <a:xfrm>
            <a:off x="13080052" y="9456934"/>
            <a:ext cx="4179248" cy="308182"/>
          </a:xfrm>
          <a:prstGeom prst="rect">
            <a:avLst/>
          </a:prstGeom>
        </p:spPr>
        <p:txBody>
          <a:bodyPr lIns="0" tIns="0" rIns="0" bIns="0" rtlCol="0" anchor="t">
            <a:spAutoFit/>
          </a:bodyPr>
          <a:lstStyle/>
          <a:p>
            <a:pPr algn="r">
              <a:lnSpc>
                <a:spcPts val="2438"/>
              </a:lnSpc>
              <a:spcBef>
                <a:spcPct val="0"/>
              </a:spcBef>
            </a:pPr>
            <a:r>
              <a:rPr lang="en-US" sz="1741" b="1" spc="259">
                <a:solidFill>
                  <a:srgbClr val="FFFFFF"/>
                </a:solidFill>
                <a:latin typeface="Poppins Medium"/>
                <a:ea typeface="Poppins Medium"/>
                <a:cs typeface="Poppins Medium"/>
                <a:sym typeface="Poppins Medium"/>
              </a:rPr>
              <a:t>AFRO THATCH  CC</a:t>
            </a:r>
          </a:p>
        </p:txBody>
      </p:sp>
      <p:sp>
        <p:nvSpPr>
          <p:cNvPr id="3" name="AutoShape 3"/>
          <p:cNvSpPr/>
          <p:nvPr/>
        </p:nvSpPr>
        <p:spPr>
          <a:xfrm>
            <a:off x="1028700" y="9634784"/>
            <a:ext cx="12051352" cy="54"/>
          </a:xfrm>
          <a:prstGeom prst="line">
            <a:avLst/>
          </a:prstGeom>
          <a:ln w="19050" cap="flat">
            <a:solidFill>
              <a:srgbClr val="FFFFFF"/>
            </a:solidFill>
            <a:prstDash val="solid"/>
            <a:headEnd type="none" w="sm" len="sm"/>
            <a:tailEnd type="none" w="sm" len="sm"/>
          </a:ln>
        </p:spPr>
        <p:txBody>
          <a:bodyPr/>
          <a:lstStyle/>
          <a:p>
            <a:endParaRPr lang="en-NA"/>
          </a:p>
        </p:txBody>
      </p:sp>
      <p:sp>
        <p:nvSpPr>
          <p:cNvPr id="4" name="Freeform 4"/>
          <p:cNvSpPr/>
          <p:nvPr/>
        </p:nvSpPr>
        <p:spPr>
          <a:xfrm>
            <a:off x="-230512" y="0"/>
            <a:ext cx="18749024" cy="9991873"/>
          </a:xfrm>
          <a:custGeom>
            <a:avLst/>
            <a:gdLst/>
            <a:ahLst/>
            <a:cxnLst/>
            <a:rect l="l" t="t" r="r" b="b"/>
            <a:pathLst>
              <a:path w="18749024" h="9991873">
                <a:moveTo>
                  <a:pt x="0" y="0"/>
                </a:moveTo>
                <a:lnTo>
                  <a:pt x="18749024" y="0"/>
                </a:lnTo>
                <a:lnTo>
                  <a:pt x="18749024" y="9991873"/>
                </a:lnTo>
                <a:lnTo>
                  <a:pt x="0" y="9991873"/>
                </a:lnTo>
                <a:lnTo>
                  <a:pt x="0" y="0"/>
                </a:lnTo>
                <a:close/>
              </a:path>
            </a:pathLst>
          </a:custGeom>
          <a:blipFill>
            <a:blip r:embed="rId2"/>
            <a:stretch>
              <a:fillRect l="-1161" r="-1161"/>
            </a:stretch>
          </a:blipFill>
        </p:spPr>
        <p:txBody>
          <a:bodyPr/>
          <a:lstStyle/>
          <a:p>
            <a:endParaRPr lang="en-NA"/>
          </a:p>
        </p:txBody>
      </p:sp>
      <p:sp>
        <p:nvSpPr>
          <p:cNvPr id="5" name="TextBox 5"/>
          <p:cNvSpPr txBox="1"/>
          <p:nvPr/>
        </p:nvSpPr>
        <p:spPr>
          <a:xfrm>
            <a:off x="2244110" y="103472"/>
            <a:ext cx="17297982" cy="3400254"/>
          </a:xfrm>
          <a:prstGeom prst="rect">
            <a:avLst/>
          </a:prstGeom>
        </p:spPr>
        <p:txBody>
          <a:bodyPr lIns="0" tIns="0" rIns="0" bIns="0" rtlCol="0" anchor="t">
            <a:spAutoFit/>
          </a:bodyPr>
          <a:lstStyle/>
          <a:p>
            <a:pPr algn="ctr">
              <a:lnSpc>
                <a:spcPts val="13379"/>
              </a:lnSpc>
            </a:pPr>
            <a:r>
              <a:rPr lang="en-US" sz="9556">
                <a:solidFill>
                  <a:srgbClr val="FFFFFF"/>
                </a:solidFill>
                <a:latin typeface="Higuen Elegant Serif"/>
                <a:ea typeface="Higuen Elegant Serif"/>
                <a:cs typeface="Higuen Elegant Serif"/>
                <a:sym typeface="Higuen Elegant Serif"/>
              </a:rPr>
              <a:t>COMPANY BACKGROUND:</a:t>
            </a:r>
          </a:p>
          <a:p>
            <a:pPr algn="ctr">
              <a:lnSpc>
                <a:spcPts val="13939"/>
              </a:lnSpc>
              <a:spcBef>
                <a:spcPct val="0"/>
              </a:spcBef>
            </a:pPr>
            <a:endParaRPr lang="en-US" sz="9556">
              <a:solidFill>
                <a:srgbClr val="FFFFFF"/>
              </a:solidFill>
              <a:latin typeface="Higuen Elegant Serif"/>
              <a:ea typeface="Higuen Elegant Serif"/>
              <a:cs typeface="Higuen Elegant Serif"/>
              <a:sym typeface="Higuen Elegant Serif"/>
            </a:endParaRPr>
          </a:p>
        </p:txBody>
      </p:sp>
      <p:grpSp>
        <p:nvGrpSpPr>
          <p:cNvPr id="6" name="Group 6"/>
          <p:cNvGrpSpPr/>
          <p:nvPr/>
        </p:nvGrpSpPr>
        <p:grpSpPr>
          <a:xfrm>
            <a:off x="-1254092" y="4546036"/>
            <a:ext cx="20796184" cy="4006390"/>
            <a:chOff x="0" y="0"/>
            <a:chExt cx="5477184" cy="1055181"/>
          </a:xfrm>
        </p:grpSpPr>
        <p:sp>
          <p:nvSpPr>
            <p:cNvPr id="7" name="Freeform 7"/>
            <p:cNvSpPr/>
            <p:nvPr/>
          </p:nvSpPr>
          <p:spPr>
            <a:xfrm>
              <a:off x="0" y="0"/>
              <a:ext cx="5477184" cy="1055181"/>
            </a:xfrm>
            <a:custGeom>
              <a:avLst/>
              <a:gdLst/>
              <a:ahLst/>
              <a:cxnLst/>
              <a:rect l="l" t="t" r="r" b="b"/>
              <a:pathLst>
                <a:path w="5477184" h="1055181">
                  <a:moveTo>
                    <a:pt x="0" y="0"/>
                  </a:moveTo>
                  <a:lnTo>
                    <a:pt x="5477184" y="0"/>
                  </a:lnTo>
                  <a:lnTo>
                    <a:pt x="5477184" y="1055181"/>
                  </a:lnTo>
                  <a:lnTo>
                    <a:pt x="0" y="1055181"/>
                  </a:lnTo>
                  <a:close/>
                </a:path>
              </a:pathLst>
            </a:custGeom>
            <a:solidFill>
              <a:srgbClr val="453F43">
                <a:alpha val="81961"/>
              </a:srgbClr>
            </a:solidFill>
          </p:spPr>
          <p:txBody>
            <a:bodyPr/>
            <a:lstStyle/>
            <a:p>
              <a:endParaRPr lang="en-NA"/>
            </a:p>
          </p:txBody>
        </p:sp>
        <p:sp>
          <p:nvSpPr>
            <p:cNvPr id="8" name="TextBox 8"/>
            <p:cNvSpPr txBox="1"/>
            <p:nvPr/>
          </p:nvSpPr>
          <p:spPr>
            <a:xfrm>
              <a:off x="0" y="-47625"/>
              <a:ext cx="5477184" cy="1102806"/>
            </a:xfrm>
            <a:prstGeom prst="rect">
              <a:avLst/>
            </a:prstGeom>
          </p:spPr>
          <p:txBody>
            <a:bodyPr lIns="50800" tIns="50800" rIns="50800" bIns="50800" rtlCol="0" anchor="ctr"/>
            <a:lstStyle/>
            <a:p>
              <a:pPr algn="ctr">
                <a:lnSpc>
                  <a:spcPts val="2438"/>
                </a:lnSpc>
              </a:pPr>
              <a:endParaRPr/>
            </a:p>
          </p:txBody>
        </p:sp>
      </p:grpSp>
      <p:sp>
        <p:nvSpPr>
          <p:cNvPr id="9" name="TextBox 9"/>
          <p:cNvSpPr txBox="1"/>
          <p:nvPr/>
        </p:nvSpPr>
        <p:spPr>
          <a:xfrm>
            <a:off x="1028700" y="5086350"/>
            <a:ext cx="16689625" cy="3865802"/>
          </a:xfrm>
          <a:prstGeom prst="rect">
            <a:avLst/>
          </a:prstGeom>
        </p:spPr>
        <p:txBody>
          <a:bodyPr lIns="0" tIns="0" rIns="0" bIns="0" rtlCol="0" anchor="t">
            <a:spAutoFit/>
          </a:bodyPr>
          <a:lstStyle/>
          <a:p>
            <a:pPr algn="just">
              <a:lnSpc>
                <a:spcPts val="3770"/>
              </a:lnSpc>
            </a:pPr>
            <a:r>
              <a:rPr lang="en-US" sz="2693" b="1" i="1" dirty="0">
                <a:solidFill>
                  <a:srgbClr val="FFFFFF"/>
                </a:solidFill>
                <a:latin typeface="Open Sans Bold Italics"/>
                <a:ea typeface="Open Sans Bold Italics"/>
                <a:cs typeface="Open Sans Bold Italics"/>
                <a:sym typeface="Open Sans Bold Italics"/>
              </a:rPr>
              <a:t>Afro-Thatch</a:t>
            </a:r>
            <a:r>
              <a:rPr lang="en-US" sz="2693" dirty="0">
                <a:solidFill>
                  <a:srgbClr val="FFFFFF"/>
                </a:solidFill>
                <a:latin typeface="Open Sans"/>
                <a:ea typeface="Open Sans"/>
                <a:cs typeface="Open Sans"/>
                <a:sym typeface="Open Sans"/>
              </a:rPr>
              <a:t> is a proudly Namibian established company by visionary individuals who recognized the intrinsic value of nature in shaping the tapestry of national tourism and hospitality. Our journey began in the early days of 2009 with a dedicated focus on a specific target market. Over time, our commitment to excellence and a passion for preserving the essence of Africa in construction led us to expand our horizons and enhance our business efficiency.</a:t>
            </a:r>
          </a:p>
          <a:p>
            <a:pPr algn="just">
              <a:lnSpc>
                <a:spcPts val="3770"/>
              </a:lnSpc>
            </a:pPr>
            <a:endParaRPr lang="en-US" sz="2693" dirty="0">
              <a:solidFill>
                <a:srgbClr val="FFFFFF"/>
              </a:solidFill>
              <a:latin typeface="Open Sans"/>
              <a:ea typeface="Open Sans"/>
              <a:cs typeface="Open Sans"/>
              <a:sym typeface="Open Sans"/>
            </a:endParaRPr>
          </a:p>
          <a:p>
            <a:pPr algn="just">
              <a:lnSpc>
                <a:spcPts val="3770"/>
              </a:lnSpc>
            </a:pPr>
            <a:endParaRPr lang="en-US" sz="2693" dirty="0">
              <a:solidFill>
                <a:srgbClr val="FFFFFF"/>
              </a:solidFill>
              <a:latin typeface="Open Sans"/>
              <a:ea typeface="Open Sans"/>
              <a:cs typeface="Open Sans"/>
              <a:sym typeface="Open Sans"/>
            </a:endParaRPr>
          </a:p>
          <a:p>
            <a:pPr algn="just">
              <a:lnSpc>
                <a:spcPts val="3770"/>
              </a:lnSpc>
              <a:spcBef>
                <a:spcPct val="0"/>
              </a:spcBef>
            </a:pPr>
            <a:endParaRPr lang="en-US" sz="2693" dirty="0">
              <a:solidFill>
                <a:srgbClr val="FFFFFF"/>
              </a:solidFill>
              <a:latin typeface="Open Sans"/>
              <a:ea typeface="Open Sans"/>
              <a:cs typeface="Open Sans"/>
              <a:sym typeface="Open Sans"/>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5207948" y="1149400"/>
            <a:ext cx="12051352" cy="0"/>
          </a:xfrm>
          <a:prstGeom prst="line">
            <a:avLst/>
          </a:prstGeom>
          <a:ln w="19050" cap="flat">
            <a:solidFill>
              <a:srgbClr val="000000"/>
            </a:solidFill>
            <a:prstDash val="solid"/>
            <a:headEnd type="none" w="sm" len="sm"/>
            <a:tailEnd type="none" w="sm" len="sm"/>
          </a:ln>
        </p:spPr>
        <p:txBody>
          <a:bodyPr/>
          <a:lstStyle/>
          <a:p>
            <a:endParaRPr lang="en-NA"/>
          </a:p>
        </p:txBody>
      </p:sp>
      <p:sp>
        <p:nvSpPr>
          <p:cNvPr id="3" name="TextBox 3"/>
          <p:cNvSpPr txBox="1"/>
          <p:nvPr/>
        </p:nvSpPr>
        <p:spPr>
          <a:xfrm>
            <a:off x="8262241" y="1729533"/>
            <a:ext cx="8997059" cy="1719341"/>
          </a:xfrm>
          <a:prstGeom prst="rect">
            <a:avLst/>
          </a:prstGeom>
        </p:spPr>
        <p:txBody>
          <a:bodyPr lIns="0" tIns="0" rIns="0" bIns="0" rtlCol="0" anchor="t">
            <a:spAutoFit/>
          </a:bodyPr>
          <a:lstStyle/>
          <a:p>
            <a:pPr algn="r">
              <a:lnSpc>
                <a:spcPts val="13908"/>
              </a:lnSpc>
              <a:spcBef>
                <a:spcPct val="0"/>
              </a:spcBef>
            </a:pPr>
            <a:r>
              <a:rPr lang="en-US" sz="9934">
                <a:solidFill>
                  <a:srgbClr val="000000"/>
                </a:solidFill>
                <a:latin typeface="Higuen Elegant Serif"/>
                <a:ea typeface="Higuen Elegant Serif"/>
                <a:cs typeface="Higuen Elegant Serif"/>
                <a:sym typeface="Higuen Elegant Serif"/>
              </a:rPr>
              <a:t>OUR HISTORY</a:t>
            </a:r>
          </a:p>
        </p:txBody>
      </p:sp>
      <p:grpSp>
        <p:nvGrpSpPr>
          <p:cNvPr id="4" name="Group 4"/>
          <p:cNvGrpSpPr/>
          <p:nvPr/>
        </p:nvGrpSpPr>
        <p:grpSpPr>
          <a:xfrm>
            <a:off x="14776922" y="633646"/>
            <a:ext cx="827459" cy="186001"/>
            <a:chOff x="0" y="0"/>
            <a:chExt cx="297471" cy="66867"/>
          </a:xfrm>
        </p:grpSpPr>
        <p:sp>
          <p:nvSpPr>
            <p:cNvPr id="5" name="Freeform 5"/>
            <p:cNvSpPr/>
            <p:nvPr/>
          </p:nvSpPr>
          <p:spPr>
            <a:xfrm>
              <a:off x="0" y="0"/>
              <a:ext cx="297471" cy="66867"/>
            </a:xfrm>
            <a:custGeom>
              <a:avLst/>
              <a:gdLst/>
              <a:ahLst/>
              <a:cxnLst/>
              <a:rect l="l" t="t" r="r" b="b"/>
              <a:pathLst>
                <a:path w="297471" h="66867">
                  <a:moveTo>
                    <a:pt x="0" y="0"/>
                  </a:moveTo>
                  <a:lnTo>
                    <a:pt x="297471" y="0"/>
                  </a:lnTo>
                  <a:lnTo>
                    <a:pt x="297471" y="66867"/>
                  </a:lnTo>
                  <a:lnTo>
                    <a:pt x="0" y="66867"/>
                  </a:lnTo>
                  <a:close/>
                </a:path>
              </a:pathLst>
            </a:custGeom>
            <a:solidFill>
              <a:srgbClr val="000000"/>
            </a:solidFill>
          </p:spPr>
          <p:txBody>
            <a:bodyPr/>
            <a:lstStyle/>
            <a:p>
              <a:endParaRPr lang="en-NA"/>
            </a:p>
          </p:txBody>
        </p:sp>
        <p:sp>
          <p:nvSpPr>
            <p:cNvPr id="6" name="TextBox 6"/>
            <p:cNvSpPr txBox="1"/>
            <p:nvPr/>
          </p:nvSpPr>
          <p:spPr>
            <a:xfrm>
              <a:off x="0" y="-47625"/>
              <a:ext cx="297471" cy="114492"/>
            </a:xfrm>
            <a:prstGeom prst="rect">
              <a:avLst/>
            </a:prstGeom>
          </p:spPr>
          <p:txBody>
            <a:bodyPr lIns="50800" tIns="50800" rIns="50800" bIns="50800" rtlCol="0" anchor="ctr"/>
            <a:lstStyle/>
            <a:p>
              <a:pPr algn="ctr">
                <a:lnSpc>
                  <a:spcPts val="2438"/>
                </a:lnSpc>
              </a:pPr>
              <a:endParaRPr/>
            </a:p>
          </p:txBody>
        </p:sp>
      </p:grpSp>
      <p:grpSp>
        <p:nvGrpSpPr>
          <p:cNvPr id="7" name="Group 7"/>
          <p:cNvGrpSpPr/>
          <p:nvPr/>
        </p:nvGrpSpPr>
        <p:grpSpPr>
          <a:xfrm>
            <a:off x="16431841" y="633646"/>
            <a:ext cx="827459" cy="186001"/>
            <a:chOff x="0" y="0"/>
            <a:chExt cx="297471" cy="66867"/>
          </a:xfrm>
        </p:grpSpPr>
        <p:sp>
          <p:nvSpPr>
            <p:cNvPr id="8" name="Freeform 8"/>
            <p:cNvSpPr/>
            <p:nvPr/>
          </p:nvSpPr>
          <p:spPr>
            <a:xfrm>
              <a:off x="0" y="0"/>
              <a:ext cx="297471" cy="66867"/>
            </a:xfrm>
            <a:custGeom>
              <a:avLst/>
              <a:gdLst/>
              <a:ahLst/>
              <a:cxnLst/>
              <a:rect l="l" t="t" r="r" b="b"/>
              <a:pathLst>
                <a:path w="297471" h="66867">
                  <a:moveTo>
                    <a:pt x="0" y="0"/>
                  </a:moveTo>
                  <a:lnTo>
                    <a:pt x="297471" y="0"/>
                  </a:lnTo>
                  <a:lnTo>
                    <a:pt x="297471" y="66867"/>
                  </a:lnTo>
                  <a:lnTo>
                    <a:pt x="0" y="66867"/>
                  </a:lnTo>
                  <a:close/>
                </a:path>
              </a:pathLst>
            </a:custGeom>
            <a:solidFill>
              <a:srgbClr val="FFFFFF"/>
            </a:solidFill>
            <a:ln cap="sq">
              <a:noFill/>
              <a:prstDash val="solid"/>
              <a:miter/>
            </a:ln>
          </p:spPr>
          <p:txBody>
            <a:bodyPr/>
            <a:lstStyle/>
            <a:p>
              <a:endParaRPr lang="en-NA"/>
            </a:p>
          </p:txBody>
        </p:sp>
        <p:sp>
          <p:nvSpPr>
            <p:cNvPr id="9" name="TextBox 9"/>
            <p:cNvSpPr txBox="1"/>
            <p:nvPr/>
          </p:nvSpPr>
          <p:spPr>
            <a:xfrm>
              <a:off x="0" y="-47625"/>
              <a:ext cx="297471" cy="114492"/>
            </a:xfrm>
            <a:prstGeom prst="rect">
              <a:avLst/>
            </a:prstGeom>
          </p:spPr>
          <p:txBody>
            <a:bodyPr lIns="50800" tIns="50800" rIns="50800" bIns="50800" rtlCol="0" anchor="ctr"/>
            <a:lstStyle/>
            <a:p>
              <a:pPr algn="ctr">
                <a:lnSpc>
                  <a:spcPts val="2438"/>
                </a:lnSpc>
              </a:pPr>
              <a:endParaRPr/>
            </a:p>
          </p:txBody>
        </p:sp>
      </p:grpSp>
      <p:grpSp>
        <p:nvGrpSpPr>
          <p:cNvPr id="10" name="Group 10"/>
          <p:cNvGrpSpPr/>
          <p:nvPr/>
        </p:nvGrpSpPr>
        <p:grpSpPr>
          <a:xfrm>
            <a:off x="15604381" y="633646"/>
            <a:ext cx="827459" cy="186001"/>
            <a:chOff x="0" y="0"/>
            <a:chExt cx="297471" cy="66867"/>
          </a:xfrm>
        </p:grpSpPr>
        <p:sp>
          <p:nvSpPr>
            <p:cNvPr id="11" name="Freeform 11"/>
            <p:cNvSpPr/>
            <p:nvPr/>
          </p:nvSpPr>
          <p:spPr>
            <a:xfrm>
              <a:off x="0" y="0"/>
              <a:ext cx="297471" cy="66867"/>
            </a:xfrm>
            <a:custGeom>
              <a:avLst/>
              <a:gdLst/>
              <a:ahLst/>
              <a:cxnLst/>
              <a:rect l="l" t="t" r="r" b="b"/>
              <a:pathLst>
                <a:path w="297471" h="66867">
                  <a:moveTo>
                    <a:pt x="0" y="0"/>
                  </a:moveTo>
                  <a:lnTo>
                    <a:pt x="297471" y="0"/>
                  </a:lnTo>
                  <a:lnTo>
                    <a:pt x="297471" y="66867"/>
                  </a:lnTo>
                  <a:lnTo>
                    <a:pt x="0" y="66867"/>
                  </a:lnTo>
                  <a:close/>
                </a:path>
              </a:pathLst>
            </a:custGeom>
            <a:solidFill>
              <a:srgbClr val="929292"/>
            </a:solidFill>
          </p:spPr>
          <p:txBody>
            <a:bodyPr/>
            <a:lstStyle/>
            <a:p>
              <a:endParaRPr lang="en-NA"/>
            </a:p>
          </p:txBody>
        </p:sp>
        <p:sp>
          <p:nvSpPr>
            <p:cNvPr id="12" name="TextBox 12"/>
            <p:cNvSpPr txBox="1"/>
            <p:nvPr/>
          </p:nvSpPr>
          <p:spPr>
            <a:xfrm>
              <a:off x="0" y="-47625"/>
              <a:ext cx="297471" cy="114492"/>
            </a:xfrm>
            <a:prstGeom prst="rect">
              <a:avLst/>
            </a:prstGeom>
          </p:spPr>
          <p:txBody>
            <a:bodyPr lIns="50800" tIns="50800" rIns="50800" bIns="50800" rtlCol="0" anchor="ctr"/>
            <a:lstStyle/>
            <a:p>
              <a:pPr algn="ctr">
                <a:lnSpc>
                  <a:spcPts val="2438"/>
                </a:lnSpc>
              </a:pPr>
              <a:endParaRPr/>
            </a:p>
          </p:txBody>
        </p:sp>
      </p:grpSp>
      <p:sp>
        <p:nvSpPr>
          <p:cNvPr id="13" name="Freeform 13"/>
          <p:cNvSpPr/>
          <p:nvPr/>
        </p:nvSpPr>
        <p:spPr>
          <a:xfrm>
            <a:off x="0" y="-258101"/>
            <a:ext cx="18288000" cy="12626364"/>
          </a:xfrm>
          <a:custGeom>
            <a:avLst/>
            <a:gdLst/>
            <a:ahLst/>
            <a:cxnLst/>
            <a:rect l="l" t="t" r="r" b="b"/>
            <a:pathLst>
              <a:path w="18288000" h="12626364">
                <a:moveTo>
                  <a:pt x="0" y="0"/>
                </a:moveTo>
                <a:lnTo>
                  <a:pt x="18288000" y="0"/>
                </a:lnTo>
                <a:lnTo>
                  <a:pt x="18288000" y="12626365"/>
                </a:lnTo>
                <a:lnTo>
                  <a:pt x="0" y="12626365"/>
                </a:lnTo>
                <a:lnTo>
                  <a:pt x="0" y="0"/>
                </a:lnTo>
                <a:close/>
              </a:path>
            </a:pathLst>
          </a:custGeom>
          <a:blipFill>
            <a:blip r:embed="rId2">
              <a:alphaModFix amt="98000"/>
            </a:blip>
            <a:stretch>
              <a:fillRect l="-2696" t="-28122" r="-15466" b="-237"/>
            </a:stretch>
          </a:blipFill>
        </p:spPr>
        <p:txBody>
          <a:bodyPr/>
          <a:lstStyle/>
          <a:p>
            <a:endParaRPr lang="en-NA"/>
          </a:p>
        </p:txBody>
      </p:sp>
      <p:grpSp>
        <p:nvGrpSpPr>
          <p:cNvPr id="14" name="Group 14"/>
          <p:cNvGrpSpPr/>
          <p:nvPr/>
        </p:nvGrpSpPr>
        <p:grpSpPr>
          <a:xfrm>
            <a:off x="7902811" y="0"/>
            <a:ext cx="8115300" cy="10287000"/>
            <a:chOff x="0" y="0"/>
            <a:chExt cx="2137363" cy="2709333"/>
          </a:xfrm>
        </p:grpSpPr>
        <p:sp>
          <p:nvSpPr>
            <p:cNvPr id="15" name="Freeform 15"/>
            <p:cNvSpPr/>
            <p:nvPr/>
          </p:nvSpPr>
          <p:spPr>
            <a:xfrm>
              <a:off x="0" y="0"/>
              <a:ext cx="2137363" cy="2709333"/>
            </a:xfrm>
            <a:custGeom>
              <a:avLst/>
              <a:gdLst/>
              <a:ahLst/>
              <a:cxnLst/>
              <a:rect l="l" t="t" r="r" b="b"/>
              <a:pathLst>
                <a:path w="2137363" h="2709333">
                  <a:moveTo>
                    <a:pt x="0" y="0"/>
                  </a:moveTo>
                  <a:lnTo>
                    <a:pt x="2137363" y="0"/>
                  </a:lnTo>
                  <a:lnTo>
                    <a:pt x="2137363" y="2709333"/>
                  </a:lnTo>
                  <a:lnTo>
                    <a:pt x="0" y="2709333"/>
                  </a:lnTo>
                  <a:close/>
                </a:path>
              </a:pathLst>
            </a:custGeom>
            <a:solidFill>
              <a:srgbClr val="453F43">
                <a:alpha val="69804"/>
              </a:srgbClr>
            </a:solidFill>
          </p:spPr>
          <p:txBody>
            <a:bodyPr/>
            <a:lstStyle/>
            <a:p>
              <a:endParaRPr lang="en-NA"/>
            </a:p>
          </p:txBody>
        </p:sp>
        <p:sp>
          <p:nvSpPr>
            <p:cNvPr id="16" name="TextBox 16"/>
            <p:cNvSpPr txBox="1"/>
            <p:nvPr/>
          </p:nvSpPr>
          <p:spPr>
            <a:xfrm>
              <a:off x="0" y="-47625"/>
              <a:ext cx="2137363" cy="2756958"/>
            </a:xfrm>
            <a:prstGeom prst="rect">
              <a:avLst/>
            </a:prstGeom>
          </p:spPr>
          <p:txBody>
            <a:bodyPr lIns="50800" tIns="50800" rIns="50800" bIns="50800" rtlCol="0" anchor="ctr"/>
            <a:lstStyle/>
            <a:p>
              <a:pPr algn="ctr">
                <a:lnSpc>
                  <a:spcPts val="2438"/>
                </a:lnSpc>
              </a:pPr>
              <a:endParaRPr/>
            </a:p>
          </p:txBody>
        </p:sp>
      </p:grpSp>
      <p:grpSp>
        <p:nvGrpSpPr>
          <p:cNvPr id="17" name="Group 17"/>
          <p:cNvGrpSpPr/>
          <p:nvPr/>
        </p:nvGrpSpPr>
        <p:grpSpPr>
          <a:xfrm>
            <a:off x="-299919" y="726647"/>
            <a:ext cx="18857845" cy="1825999"/>
            <a:chOff x="0" y="0"/>
            <a:chExt cx="4966675" cy="480922"/>
          </a:xfrm>
        </p:grpSpPr>
        <p:sp>
          <p:nvSpPr>
            <p:cNvPr id="18" name="Freeform 18"/>
            <p:cNvSpPr/>
            <p:nvPr/>
          </p:nvSpPr>
          <p:spPr>
            <a:xfrm>
              <a:off x="0" y="0"/>
              <a:ext cx="4966675" cy="480922"/>
            </a:xfrm>
            <a:custGeom>
              <a:avLst/>
              <a:gdLst/>
              <a:ahLst/>
              <a:cxnLst/>
              <a:rect l="l" t="t" r="r" b="b"/>
              <a:pathLst>
                <a:path w="4966675" h="480922">
                  <a:moveTo>
                    <a:pt x="0" y="0"/>
                  </a:moveTo>
                  <a:lnTo>
                    <a:pt x="4966675" y="0"/>
                  </a:lnTo>
                  <a:lnTo>
                    <a:pt x="4966675" y="480922"/>
                  </a:lnTo>
                  <a:lnTo>
                    <a:pt x="0" y="480922"/>
                  </a:lnTo>
                  <a:close/>
                </a:path>
              </a:pathLst>
            </a:custGeom>
            <a:solidFill>
              <a:srgbClr val="674D35">
                <a:alpha val="84706"/>
              </a:srgbClr>
            </a:solidFill>
          </p:spPr>
          <p:txBody>
            <a:bodyPr/>
            <a:lstStyle/>
            <a:p>
              <a:endParaRPr lang="en-NA"/>
            </a:p>
          </p:txBody>
        </p:sp>
        <p:sp>
          <p:nvSpPr>
            <p:cNvPr id="19" name="TextBox 19"/>
            <p:cNvSpPr txBox="1"/>
            <p:nvPr/>
          </p:nvSpPr>
          <p:spPr>
            <a:xfrm>
              <a:off x="0" y="-47625"/>
              <a:ext cx="4966675" cy="528547"/>
            </a:xfrm>
            <a:prstGeom prst="rect">
              <a:avLst/>
            </a:prstGeom>
          </p:spPr>
          <p:txBody>
            <a:bodyPr lIns="50800" tIns="50800" rIns="50800" bIns="50800" rtlCol="0" anchor="ctr"/>
            <a:lstStyle/>
            <a:p>
              <a:pPr algn="ctr">
                <a:lnSpc>
                  <a:spcPts val="2438"/>
                </a:lnSpc>
              </a:pPr>
              <a:endParaRPr/>
            </a:p>
          </p:txBody>
        </p:sp>
      </p:grpSp>
      <p:sp>
        <p:nvSpPr>
          <p:cNvPr id="21" name="TextBox 21"/>
          <p:cNvSpPr txBox="1"/>
          <p:nvPr/>
        </p:nvSpPr>
        <p:spPr>
          <a:xfrm>
            <a:off x="8262241" y="4172774"/>
            <a:ext cx="7342140" cy="3645357"/>
          </a:xfrm>
          <a:prstGeom prst="rect">
            <a:avLst/>
          </a:prstGeom>
        </p:spPr>
        <p:txBody>
          <a:bodyPr lIns="0" tIns="0" rIns="0" bIns="0" rtlCol="0" anchor="t">
            <a:spAutoFit/>
          </a:bodyPr>
          <a:lstStyle/>
          <a:p>
            <a:pPr algn="just">
              <a:lnSpc>
                <a:spcPts val="4074"/>
              </a:lnSpc>
              <a:spcBef>
                <a:spcPct val="0"/>
              </a:spcBef>
            </a:pPr>
            <a:r>
              <a:rPr lang="en-US" sz="2910" dirty="0">
                <a:solidFill>
                  <a:srgbClr val="FFFFFF"/>
                </a:solidFill>
                <a:latin typeface="Open Sans"/>
                <a:ea typeface="Open Sans"/>
                <a:cs typeface="Open Sans"/>
                <a:sym typeface="Open Sans"/>
              </a:rPr>
              <a:t>At </a:t>
            </a:r>
            <a:r>
              <a:rPr lang="en-US" sz="2910" b="1" i="1" dirty="0">
                <a:solidFill>
                  <a:srgbClr val="FFFFFF"/>
                </a:solidFill>
                <a:latin typeface="Open Sans Bold Italics"/>
                <a:ea typeface="Open Sans Bold Italics"/>
                <a:cs typeface="Open Sans Bold Italics"/>
                <a:sym typeface="Open Sans Bold Italics"/>
              </a:rPr>
              <a:t>Afro-Thatch CC,</a:t>
            </a:r>
            <a:r>
              <a:rPr lang="en-US" sz="2910" dirty="0">
                <a:solidFill>
                  <a:srgbClr val="FFFFFF"/>
                </a:solidFill>
                <a:latin typeface="Open Sans"/>
                <a:ea typeface="Open Sans"/>
                <a:cs typeface="Open Sans"/>
                <a:sym typeface="Open Sans"/>
              </a:rPr>
              <a:t> we envision a harmonious blend of contemporary luxury and traditional African aesthetics. We aspire to be the cornerstone of the African construction industry, setting the standard for innovation, quality, and eco-consciousness.</a:t>
            </a:r>
          </a:p>
        </p:txBody>
      </p:sp>
      <p:sp>
        <p:nvSpPr>
          <p:cNvPr id="22" name="TextBox 22"/>
          <p:cNvSpPr txBox="1"/>
          <p:nvPr/>
        </p:nvSpPr>
        <p:spPr>
          <a:xfrm>
            <a:off x="3311470" y="838200"/>
            <a:ext cx="17297982" cy="1643207"/>
          </a:xfrm>
          <a:prstGeom prst="rect">
            <a:avLst/>
          </a:prstGeom>
        </p:spPr>
        <p:txBody>
          <a:bodyPr lIns="0" tIns="0" rIns="0" bIns="0" rtlCol="0" anchor="t">
            <a:spAutoFit/>
          </a:bodyPr>
          <a:lstStyle/>
          <a:p>
            <a:pPr algn="ctr">
              <a:lnSpc>
                <a:spcPts val="13379"/>
              </a:lnSpc>
              <a:spcBef>
                <a:spcPct val="0"/>
              </a:spcBef>
            </a:pPr>
            <a:r>
              <a:rPr lang="en-US" sz="9556">
                <a:solidFill>
                  <a:srgbClr val="FFFFFF"/>
                </a:solidFill>
                <a:latin typeface="Higuen Elegant Serif"/>
                <a:ea typeface="Higuen Elegant Serif"/>
                <a:cs typeface="Higuen Elegant Serif"/>
                <a:sym typeface="Higuen Elegant Serif"/>
              </a:rPr>
              <a:t>OUR VISION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7D6D4"/>
        </a:solidFill>
        <a:effectLst/>
      </p:bgPr>
    </p:bg>
    <p:spTree>
      <p:nvGrpSpPr>
        <p:cNvPr id="1" name=""/>
        <p:cNvGrpSpPr/>
        <p:nvPr/>
      </p:nvGrpSpPr>
      <p:grpSpPr>
        <a:xfrm>
          <a:off x="0" y="0"/>
          <a:ext cx="0" cy="0"/>
          <a:chOff x="0" y="0"/>
          <a:chExt cx="0" cy="0"/>
        </a:xfrm>
      </p:grpSpPr>
      <p:sp>
        <p:nvSpPr>
          <p:cNvPr id="2" name="Freeform 2"/>
          <p:cNvSpPr/>
          <p:nvPr/>
        </p:nvSpPr>
        <p:spPr>
          <a:xfrm>
            <a:off x="43" y="0"/>
            <a:ext cx="18573123" cy="13716000"/>
          </a:xfrm>
          <a:custGeom>
            <a:avLst/>
            <a:gdLst/>
            <a:ahLst/>
            <a:cxnLst/>
            <a:rect l="l" t="t" r="r" b="b"/>
            <a:pathLst>
              <a:path w="18573123" h="13716000">
                <a:moveTo>
                  <a:pt x="0" y="0"/>
                </a:moveTo>
                <a:lnTo>
                  <a:pt x="18573124" y="0"/>
                </a:lnTo>
                <a:lnTo>
                  <a:pt x="18573124" y="13716000"/>
                </a:lnTo>
                <a:lnTo>
                  <a:pt x="0" y="13716000"/>
                </a:lnTo>
                <a:lnTo>
                  <a:pt x="0" y="0"/>
                </a:lnTo>
                <a:close/>
              </a:path>
            </a:pathLst>
          </a:custGeom>
          <a:blipFill>
            <a:blip r:embed="rId2">
              <a:alphaModFix amt="18999"/>
            </a:blip>
            <a:stretch>
              <a:fillRect t="-779" b="-779"/>
            </a:stretch>
          </a:blipFill>
        </p:spPr>
        <p:txBody>
          <a:bodyPr/>
          <a:lstStyle/>
          <a:p>
            <a:endParaRPr lang="en-NA" dirty="0"/>
          </a:p>
        </p:txBody>
      </p:sp>
      <p:grpSp>
        <p:nvGrpSpPr>
          <p:cNvPr id="3" name="Group 3"/>
          <p:cNvGrpSpPr/>
          <p:nvPr/>
        </p:nvGrpSpPr>
        <p:grpSpPr>
          <a:xfrm>
            <a:off x="668798" y="-12874"/>
            <a:ext cx="6123843" cy="10287000"/>
            <a:chOff x="0" y="0"/>
            <a:chExt cx="1612864" cy="2709333"/>
          </a:xfrm>
        </p:grpSpPr>
        <p:sp>
          <p:nvSpPr>
            <p:cNvPr id="4" name="Freeform 4"/>
            <p:cNvSpPr/>
            <p:nvPr/>
          </p:nvSpPr>
          <p:spPr>
            <a:xfrm>
              <a:off x="0" y="0"/>
              <a:ext cx="1612864" cy="2709333"/>
            </a:xfrm>
            <a:custGeom>
              <a:avLst/>
              <a:gdLst/>
              <a:ahLst/>
              <a:cxnLst/>
              <a:rect l="l" t="t" r="r" b="b"/>
              <a:pathLst>
                <a:path w="1612864" h="2709333">
                  <a:moveTo>
                    <a:pt x="0" y="0"/>
                  </a:moveTo>
                  <a:lnTo>
                    <a:pt x="1612864" y="0"/>
                  </a:lnTo>
                  <a:lnTo>
                    <a:pt x="1612864" y="2709333"/>
                  </a:lnTo>
                  <a:lnTo>
                    <a:pt x="0" y="2709333"/>
                  </a:lnTo>
                  <a:close/>
                </a:path>
              </a:pathLst>
            </a:custGeom>
            <a:solidFill>
              <a:srgbClr val="453F43">
                <a:alpha val="69804"/>
              </a:srgbClr>
            </a:solidFill>
          </p:spPr>
          <p:txBody>
            <a:bodyPr/>
            <a:lstStyle/>
            <a:p>
              <a:endParaRPr lang="en-NA"/>
            </a:p>
          </p:txBody>
        </p:sp>
        <p:sp>
          <p:nvSpPr>
            <p:cNvPr id="5" name="TextBox 5"/>
            <p:cNvSpPr txBox="1"/>
            <p:nvPr/>
          </p:nvSpPr>
          <p:spPr>
            <a:xfrm>
              <a:off x="0" y="-47625"/>
              <a:ext cx="1612864" cy="2756958"/>
            </a:xfrm>
            <a:prstGeom prst="rect">
              <a:avLst/>
            </a:prstGeom>
          </p:spPr>
          <p:txBody>
            <a:bodyPr lIns="50800" tIns="50800" rIns="50800" bIns="50800" rtlCol="0" anchor="ctr"/>
            <a:lstStyle/>
            <a:p>
              <a:pPr algn="ctr">
                <a:lnSpc>
                  <a:spcPts val="2438"/>
                </a:lnSpc>
              </a:pPr>
              <a:endParaRPr/>
            </a:p>
          </p:txBody>
        </p:sp>
      </p:grpSp>
      <p:grpSp>
        <p:nvGrpSpPr>
          <p:cNvPr id="6" name="Group 6"/>
          <p:cNvGrpSpPr/>
          <p:nvPr/>
        </p:nvGrpSpPr>
        <p:grpSpPr>
          <a:xfrm>
            <a:off x="43" y="713786"/>
            <a:ext cx="18288000" cy="1658683"/>
            <a:chOff x="0" y="0"/>
            <a:chExt cx="4816593" cy="436855"/>
          </a:xfrm>
        </p:grpSpPr>
        <p:sp>
          <p:nvSpPr>
            <p:cNvPr id="7" name="Freeform 7"/>
            <p:cNvSpPr/>
            <p:nvPr/>
          </p:nvSpPr>
          <p:spPr>
            <a:xfrm>
              <a:off x="0" y="0"/>
              <a:ext cx="4816592" cy="436855"/>
            </a:xfrm>
            <a:custGeom>
              <a:avLst/>
              <a:gdLst/>
              <a:ahLst/>
              <a:cxnLst/>
              <a:rect l="l" t="t" r="r" b="b"/>
              <a:pathLst>
                <a:path w="4816592" h="436855">
                  <a:moveTo>
                    <a:pt x="0" y="0"/>
                  </a:moveTo>
                  <a:lnTo>
                    <a:pt x="4816592" y="0"/>
                  </a:lnTo>
                  <a:lnTo>
                    <a:pt x="4816592" y="436855"/>
                  </a:lnTo>
                  <a:lnTo>
                    <a:pt x="0" y="436855"/>
                  </a:lnTo>
                  <a:close/>
                </a:path>
              </a:pathLst>
            </a:custGeom>
            <a:solidFill>
              <a:srgbClr val="674D35">
                <a:alpha val="84706"/>
              </a:srgbClr>
            </a:solidFill>
          </p:spPr>
          <p:txBody>
            <a:bodyPr/>
            <a:lstStyle/>
            <a:p>
              <a:endParaRPr lang="en-NA"/>
            </a:p>
          </p:txBody>
        </p:sp>
        <p:sp>
          <p:nvSpPr>
            <p:cNvPr id="8" name="TextBox 8"/>
            <p:cNvSpPr txBox="1"/>
            <p:nvPr/>
          </p:nvSpPr>
          <p:spPr>
            <a:xfrm>
              <a:off x="0" y="-47625"/>
              <a:ext cx="4816593" cy="484480"/>
            </a:xfrm>
            <a:prstGeom prst="rect">
              <a:avLst/>
            </a:prstGeom>
          </p:spPr>
          <p:txBody>
            <a:bodyPr lIns="50800" tIns="50800" rIns="50800" bIns="50800" rtlCol="0" anchor="ctr"/>
            <a:lstStyle/>
            <a:p>
              <a:pPr algn="ctr">
                <a:lnSpc>
                  <a:spcPts val="2438"/>
                </a:lnSpc>
              </a:pPr>
              <a:endParaRPr/>
            </a:p>
          </p:txBody>
        </p:sp>
      </p:grpSp>
      <p:sp>
        <p:nvSpPr>
          <p:cNvPr id="9" name="TextBox 9"/>
          <p:cNvSpPr txBox="1"/>
          <p:nvPr/>
        </p:nvSpPr>
        <p:spPr>
          <a:xfrm>
            <a:off x="-931373" y="847332"/>
            <a:ext cx="12605187" cy="1420165"/>
          </a:xfrm>
          <a:prstGeom prst="rect">
            <a:avLst/>
          </a:prstGeom>
        </p:spPr>
        <p:txBody>
          <a:bodyPr lIns="0" tIns="0" rIns="0" bIns="0" rtlCol="0" anchor="t">
            <a:spAutoFit/>
          </a:bodyPr>
          <a:lstStyle/>
          <a:p>
            <a:pPr algn="r">
              <a:lnSpc>
                <a:spcPts val="11089"/>
              </a:lnSpc>
            </a:pPr>
            <a:r>
              <a:rPr lang="en-US" sz="9560">
                <a:solidFill>
                  <a:srgbClr val="FFFFFF"/>
                </a:solidFill>
                <a:latin typeface="Higuen Elegant Serif"/>
                <a:ea typeface="Higuen Elegant Serif"/>
                <a:cs typeface="Higuen Elegant Serif"/>
                <a:sym typeface="Higuen Elegant Serif"/>
              </a:rPr>
              <a:t>MEET OUR TEAM</a:t>
            </a:r>
          </a:p>
        </p:txBody>
      </p:sp>
      <p:sp>
        <p:nvSpPr>
          <p:cNvPr id="10" name="AutoShape 10"/>
          <p:cNvSpPr/>
          <p:nvPr/>
        </p:nvSpPr>
        <p:spPr>
          <a:xfrm>
            <a:off x="10329697" y="9591082"/>
            <a:ext cx="2688235" cy="0"/>
          </a:xfrm>
          <a:prstGeom prst="line">
            <a:avLst/>
          </a:prstGeom>
          <a:ln w="19050" cap="flat">
            <a:solidFill>
              <a:srgbClr val="000000"/>
            </a:solidFill>
            <a:prstDash val="solid"/>
            <a:headEnd type="none" w="sm" len="sm"/>
            <a:tailEnd type="none" w="sm" len="sm"/>
          </a:ln>
        </p:spPr>
        <p:txBody>
          <a:bodyPr/>
          <a:lstStyle/>
          <a:p>
            <a:endParaRPr lang="en-NA"/>
          </a:p>
        </p:txBody>
      </p:sp>
      <p:sp>
        <p:nvSpPr>
          <p:cNvPr id="12" name="TextBox 12"/>
          <p:cNvSpPr txBox="1"/>
          <p:nvPr/>
        </p:nvSpPr>
        <p:spPr>
          <a:xfrm>
            <a:off x="8143625" y="8948681"/>
            <a:ext cx="7060378" cy="629968"/>
          </a:xfrm>
          <a:prstGeom prst="rect">
            <a:avLst/>
          </a:prstGeom>
        </p:spPr>
        <p:txBody>
          <a:bodyPr lIns="0" tIns="0" rIns="0" bIns="0" rtlCol="0" anchor="t">
            <a:spAutoFit/>
          </a:bodyPr>
          <a:lstStyle/>
          <a:p>
            <a:pPr algn="r">
              <a:lnSpc>
                <a:spcPts val="5177"/>
              </a:lnSpc>
              <a:spcBef>
                <a:spcPct val="0"/>
              </a:spcBef>
            </a:pPr>
            <a:r>
              <a:rPr lang="en-US" sz="3698" b="1" dirty="0">
                <a:solidFill>
                  <a:srgbClr val="FFFFFF"/>
                </a:solidFill>
                <a:latin typeface="Canva Sans Bold"/>
                <a:ea typeface="Canva Sans Bold"/>
                <a:cs typeface="Canva Sans Bold"/>
                <a:sym typeface="Canva Sans Bold"/>
              </a:rPr>
              <a:t>a</a:t>
            </a:r>
            <a:r>
              <a:rPr lang="en-US" sz="3698" dirty="0">
                <a:solidFill>
                  <a:srgbClr val="000000"/>
                </a:solidFill>
                <a:latin typeface="Canva Sans"/>
                <a:ea typeface="Canva Sans"/>
                <a:cs typeface="Canva Sans"/>
                <a:sym typeface="Canva Sans"/>
              </a:rPr>
              <a:t> </a:t>
            </a:r>
          </a:p>
        </p:txBody>
      </p:sp>
      <p:sp>
        <p:nvSpPr>
          <p:cNvPr id="14" name="TextBox 14"/>
          <p:cNvSpPr txBox="1"/>
          <p:nvPr/>
        </p:nvSpPr>
        <p:spPr>
          <a:xfrm>
            <a:off x="1158840" y="3335231"/>
            <a:ext cx="5233733" cy="6274282"/>
          </a:xfrm>
          <a:prstGeom prst="rect">
            <a:avLst/>
          </a:prstGeom>
        </p:spPr>
        <p:txBody>
          <a:bodyPr lIns="0" tIns="0" rIns="0" bIns="0" rtlCol="0" anchor="t">
            <a:spAutoFit/>
          </a:bodyPr>
          <a:lstStyle/>
          <a:p>
            <a:pPr algn="just">
              <a:lnSpc>
                <a:spcPts val="4074"/>
              </a:lnSpc>
              <a:spcBef>
                <a:spcPct val="0"/>
              </a:spcBef>
            </a:pPr>
            <a:r>
              <a:rPr lang="en-US" sz="2910" dirty="0">
                <a:solidFill>
                  <a:srgbClr val="FFFFFF"/>
                </a:solidFill>
                <a:latin typeface="Open Sans"/>
                <a:ea typeface="Open Sans"/>
                <a:cs typeface="Open Sans"/>
                <a:sym typeface="Open Sans"/>
              </a:rPr>
              <a:t>Led by Mr. Sinclair Mkandla (Centre),</a:t>
            </a:r>
            <a:r>
              <a:rPr lang="en-US" sz="2910" b="1" dirty="0">
                <a:solidFill>
                  <a:srgbClr val="FFFFFF"/>
                </a:solidFill>
                <a:latin typeface="Open Sans Bold"/>
                <a:ea typeface="Open Sans Bold"/>
                <a:cs typeface="Open Sans Bold"/>
                <a:sym typeface="Open Sans Bold"/>
              </a:rPr>
              <a:t>Afro-Thatch </a:t>
            </a:r>
            <a:r>
              <a:rPr lang="en-US" sz="2910" dirty="0">
                <a:solidFill>
                  <a:srgbClr val="FFFFFF"/>
                </a:solidFill>
                <a:latin typeface="Open Sans"/>
                <a:ea typeface="Open Sans"/>
                <a:cs typeface="Open Sans"/>
                <a:sym typeface="Open Sans"/>
              </a:rPr>
              <a:t>embodies a philosophy rooted in reverence for nature, cultural heritage, and the artistry of construction. We believe that our work contributes not only to the beauty of structures but also to the enrichment of experiences for those who inhabit them.</a:t>
            </a:r>
          </a:p>
        </p:txBody>
      </p:sp>
      <p:pic>
        <p:nvPicPr>
          <p:cNvPr id="16" name="Picture 15" descr="A group of men standing in a yard">
            <a:extLst>
              <a:ext uri="{FF2B5EF4-FFF2-40B4-BE49-F238E27FC236}">
                <a16:creationId xmlns:a16="http://schemas.microsoft.com/office/drawing/2014/main" id="{A59D3380-D403-673F-A351-1E3CE0EF03E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42574" y="2672767"/>
            <a:ext cx="10640626" cy="7286625"/>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014" y="-184794"/>
            <a:ext cx="18416903" cy="10453869"/>
            <a:chOff x="0" y="0"/>
            <a:chExt cx="24555871" cy="13938492"/>
          </a:xfrm>
        </p:grpSpPr>
        <p:pic>
          <p:nvPicPr>
            <p:cNvPr id="3" name="Picture 3"/>
            <p:cNvPicPr>
              <a:picLocks noChangeAspect="1"/>
            </p:cNvPicPr>
            <p:nvPr/>
          </p:nvPicPr>
          <p:blipFill>
            <a:blip r:embed="rId2"/>
            <a:srcRect t="12158" b="12158"/>
            <a:stretch>
              <a:fillRect/>
            </a:stretch>
          </p:blipFill>
          <p:spPr>
            <a:xfrm>
              <a:off x="0" y="0"/>
              <a:ext cx="24555871" cy="13938492"/>
            </a:xfrm>
            <a:prstGeom prst="rect">
              <a:avLst/>
            </a:prstGeom>
          </p:spPr>
        </p:pic>
      </p:grpSp>
      <p:grpSp>
        <p:nvGrpSpPr>
          <p:cNvPr id="4" name="Group 4"/>
          <p:cNvGrpSpPr/>
          <p:nvPr/>
        </p:nvGrpSpPr>
        <p:grpSpPr>
          <a:xfrm>
            <a:off x="16431841" y="633646"/>
            <a:ext cx="827459" cy="186001"/>
            <a:chOff x="0" y="0"/>
            <a:chExt cx="297471" cy="66867"/>
          </a:xfrm>
        </p:grpSpPr>
        <p:sp>
          <p:nvSpPr>
            <p:cNvPr id="5" name="Freeform 5"/>
            <p:cNvSpPr/>
            <p:nvPr/>
          </p:nvSpPr>
          <p:spPr>
            <a:xfrm>
              <a:off x="0" y="0"/>
              <a:ext cx="297471" cy="66867"/>
            </a:xfrm>
            <a:custGeom>
              <a:avLst/>
              <a:gdLst/>
              <a:ahLst/>
              <a:cxnLst/>
              <a:rect l="l" t="t" r="r" b="b"/>
              <a:pathLst>
                <a:path w="297471" h="66867">
                  <a:moveTo>
                    <a:pt x="0" y="0"/>
                  </a:moveTo>
                  <a:lnTo>
                    <a:pt x="297471" y="0"/>
                  </a:lnTo>
                  <a:lnTo>
                    <a:pt x="297471" y="66867"/>
                  </a:lnTo>
                  <a:lnTo>
                    <a:pt x="0" y="66867"/>
                  </a:lnTo>
                  <a:close/>
                </a:path>
              </a:pathLst>
            </a:custGeom>
            <a:solidFill>
              <a:srgbClr val="FFFFFF"/>
            </a:solidFill>
            <a:ln cap="sq">
              <a:noFill/>
              <a:prstDash val="solid"/>
              <a:miter/>
            </a:ln>
          </p:spPr>
          <p:txBody>
            <a:bodyPr/>
            <a:lstStyle/>
            <a:p>
              <a:endParaRPr lang="en-NA"/>
            </a:p>
          </p:txBody>
        </p:sp>
        <p:sp>
          <p:nvSpPr>
            <p:cNvPr id="6" name="TextBox 6"/>
            <p:cNvSpPr txBox="1"/>
            <p:nvPr/>
          </p:nvSpPr>
          <p:spPr>
            <a:xfrm>
              <a:off x="0" y="-47625"/>
              <a:ext cx="297471" cy="114492"/>
            </a:xfrm>
            <a:prstGeom prst="rect">
              <a:avLst/>
            </a:prstGeom>
          </p:spPr>
          <p:txBody>
            <a:bodyPr lIns="50800" tIns="50800" rIns="50800" bIns="50800" rtlCol="0" anchor="ctr"/>
            <a:lstStyle/>
            <a:p>
              <a:pPr algn="ctr">
                <a:lnSpc>
                  <a:spcPts val="2438"/>
                </a:lnSpc>
              </a:pPr>
              <a:endParaRPr/>
            </a:p>
          </p:txBody>
        </p:sp>
      </p:grpSp>
      <p:grpSp>
        <p:nvGrpSpPr>
          <p:cNvPr id="7" name="Group 7"/>
          <p:cNvGrpSpPr/>
          <p:nvPr/>
        </p:nvGrpSpPr>
        <p:grpSpPr>
          <a:xfrm>
            <a:off x="1847299" y="0"/>
            <a:ext cx="8115300" cy="10287000"/>
            <a:chOff x="0" y="0"/>
            <a:chExt cx="2137363" cy="2709333"/>
          </a:xfrm>
        </p:grpSpPr>
        <p:sp>
          <p:nvSpPr>
            <p:cNvPr id="8" name="Freeform 8"/>
            <p:cNvSpPr/>
            <p:nvPr/>
          </p:nvSpPr>
          <p:spPr>
            <a:xfrm>
              <a:off x="0" y="0"/>
              <a:ext cx="2137363" cy="2709333"/>
            </a:xfrm>
            <a:custGeom>
              <a:avLst/>
              <a:gdLst/>
              <a:ahLst/>
              <a:cxnLst/>
              <a:rect l="l" t="t" r="r" b="b"/>
              <a:pathLst>
                <a:path w="2137363" h="2709333">
                  <a:moveTo>
                    <a:pt x="0" y="0"/>
                  </a:moveTo>
                  <a:lnTo>
                    <a:pt x="2137363" y="0"/>
                  </a:lnTo>
                  <a:lnTo>
                    <a:pt x="2137363" y="2709333"/>
                  </a:lnTo>
                  <a:lnTo>
                    <a:pt x="0" y="2709333"/>
                  </a:lnTo>
                  <a:close/>
                </a:path>
              </a:pathLst>
            </a:custGeom>
            <a:solidFill>
              <a:srgbClr val="453F43">
                <a:alpha val="69804"/>
              </a:srgbClr>
            </a:solidFill>
          </p:spPr>
          <p:txBody>
            <a:bodyPr/>
            <a:lstStyle/>
            <a:p>
              <a:endParaRPr lang="en-NA"/>
            </a:p>
          </p:txBody>
        </p:sp>
        <p:sp>
          <p:nvSpPr>
            <p:cNvPr id="9" name="TextBox 9"/>
            <p:cNvSpPr txBox="1"/>
            <p:nvPr/>
          </p:nvSpPr>
          <p:spPr>
            <a:xfrm>
              <a:off x="0" y="-47625"/>
              <a:ext cx="2137363" cy="2756958"/>
            </a:xfrm>
            <a:prstGeom prst="rect">
              <a:avLst/>
            </a:prstGeom>
          </p:spPr>
          <p:txBody>
            <a:bodyPr lIns="50800" tIns="50800" rIns="50800" bIns="50800" rtlCol="0" anchor="ctr"/>
            <a:lstStyle/>
            <a:p>
              <a:pPr algn="ctr">
                <a:lnSpc>
                  <a:spcPts val="2438"/>
                </a:lnSpc>
              </a:pPr>
              <a:endParaRPr/>
            </a:p>
          </p:txBody>
        </p:sp>
      </p:grpSp>
      <p:grpSp>
        <p:nvGrpSpPr>
          <p:cNvPr id="10" name="Group 10"/>
          <p:cNvGrpSpPr/>
          <p:nvPr/>
        </p:nvGrpSpPr>
        <p:grpSpPr>
          <a:xfrm>
            <a:off x="-14996" y="1028700"/>
            <a:ext cx="18857845" cy="1825999"/>
            <a:chOff x="0" y="0"/>
            <a:chExt cx="4966675" cy="480922"/>
          </a:xfrm>
        </p:grpSpPr>
        <p:sp>
          <p:nvSpPr>
            <p:cNvPr id="11" name="Freeform 11"/>
            <p:cNvSpPr/>
            <p:nvPr/>
          </p:nvSpPr>
          <p:spPr>
            <a:xfrm>
              <a:off x="0" y="0"/>
              <a:ext cx="4966675" cy="480922"/>
            </a:xfrm>
            <a:custGeom>
              <a:avLst/>
              <a:gdLst/>
              <a:ahLst/>
              <a:cxnLst/>
              <a:rect l="l" t="t" r="r" b="b"/>
              <a:pathLst>
                <a:path w="4966675" h="480922">
                  <a:moveTo>
                    <a:pt x="0" y="0"/>
                  </a:moveTo>
                  <a:lnTo>
                    <a:pt x="4966675" y="0"/>
                  </a:lnTo>
                  <a:lnTo>
                    <a:pt x="4966675" y="480922"/>
                  </a:lnTo>
                  <a:lnTo>
                    <a:pt x="0" y="480922"/>
                  </a:lnTo>
                  <a:close/>
                </a:path>
              </a:pathLst>
            </a:custGeom>
            <a:solidFill>
              <a:srgbClr val="674D35">
                <a:alpha val="84706"/>
              </a:srgbClr>
            </a:solidFill>
          </p:spPr>
          <p:txBody>
            <a:bodyPr/>
            <a:lstStyle/>
            <a:p>
              <a:endParaRPr lang="en-NA"/>
            </a:p>
          </p:txBody>
        </p:sp>
        <p:sp>
          <p:nvSpPr>
            <p:cNvPr id="12" name="TextBox 12"/>
            <p:cNvSpPr txBox="1"/>
            <p:nvPr/>
          </p:nvSpPr>
          <p:spPr>
            <a:xfrm>
              <a:off x="0" y="-47625"/>
              <a:ext cx="4966675" cy="528547"/>
            </a:xfrm>
            <a:prstGeom prst="rect">
              <a:avLst/>
            </a:prstGeom>
          </p:spPr>
          <p:txBody>
            <a:bodyPr lIns="50800" tIns="50800" rIns="50800" bIns="50800" rtlCol="0" anchor="ctr"/>
            <a:lstStyle/>
            <a:p>
              <a:pPr algn="ctr">
                <a:lnSpc>
                  <a:spcPts val="2438"/>
                </a:lnSpc>
              </a:pPr>
              <a:endParaRPr/>
            </a:p>
          </p:txBody>
        </p:sp>
      </p:grpSp>
      <p:sp>
        <p:nvSpPr>
          <p:cNvPr id="14" name="TextBox 14"/>
          <p:cNvSpPr txBox="1"/>
          <p:nvPr/>
        </p:nvSpPr>
        <p:spPr>
          <a:xfrm>
            <a:off x="2233879" y="3992822"/>
            <a:ext cx="7342140" cy="3645357"/>
          </a:xfrm>
          <a:prstGeom prst="rect">
            <a:avLst/>
          </a:prstGeom>
        </p:spPr>
        <p:txBody>
          <a:bodyPr lIns="0" tIns="0" rIns="0" bIns="0" rtlCol="0" anchor="t">
            <a:spAutoFit/>
          </a:bodyPr>
          <a:lstStyle/>
          <a:p>
            <a:pPr algn="just">
              <a:lnSpc>
                <a:spcPts val="4074"/>
              </a:lnSpc>
              <a:spcBef>
                <a:spcPct val="0"/>
              </a:spcBef>
            </a:pPr>
            <a:r>
              <a:rPr lang="en-US" sz="2910" dirty="0">
                <a:solidFill>
                  <a:srgbClr val="FFFFFF"/>
                </a:solidFill>
                <a:latin typeface="Open Sans"/>
                <a:ea typeface="Open Sans"/>
                <a:cs typeface="Open Sans"/>
                <a:sym typeface="Open Sans"/>
              </a:rPr>
              <a:t>With a team of seasoned artisans and contractors, </a:t>
            </a:r>
            <a:r>
              <a:rPr lang="en-US" sz="2910" b="1" dirty="0">
                <a:solidFill>
                  <a:srgbClr val="FFFFFF"/>
                </a:solidFill>
                <a:latin typeface="Open Sans Bold"/>
                <a:ea typeface="Open Sans Bold"/>
                <a:cs typeface="Open Sans Bold"/>
                <a:sym typeface="Open Sans Bold"/>
              </a:rPr>
              <a:t>Afro-Thatch CC</a:t>
            </a:r>
            <a:r>
              <a:rPr lang="en-US" sz="2910" dirty="0">
                <a:solidFill>
                  <a:srgbClr val="FFFFFF"/>
                </a:solidFill>
                <a:latin typeface="Open Sans"/>
                <a:ea typeface="Open Sans"/>
                <a:cs typeface="Open Sans"/>
                <a:sym typeface="Open Sans"/>
              </a:rPr>
              <a:t> brings a wealth of expertise to every project. We understand the profound connection between design, environment, and culture, and we tailor our solutions to transform visions into captivating realities.</a:t>
            </a:r>
          </a:p>
        </p:txBody>
      </p:sp>
      <p:sp>
        <p:nvSpPr>
          <p:cNvPr id="15" name="TextBox 15"/>
          <p:cNvSpPr txBox="1"/>
          <p:nvPr/>
        </p:nvSpPr>
        <p:spPr>
          <a:xfrm>
            <a:off x="-2744042" y="1024846"/>
            <a:ext cx="17297982" cy="1643207"/>
          </a:xfrm>
          <a:prstGeom prst="rect">
            <a:avLst/>
          </a:prstGeom>
        </p:spPr>
        <p:txBody>
          <a:bodyPr lIns="0" tIns="0" rIns="0" bIns="0" rtlCol="0" anchor="t">
            <a:spAutoFit/>
          </a:bodyPr>
          <a:lstStyle/>
          <a:p>
            <a:pPr algn="ctr">
              <a:lnSpc>
                <a:spcPts val="13379"/>
              </a:lnSpc>
              <a:spcBef>
                <a:spcPct val="0"/>
              </a:spcBef>
            </a:pPr>
            <a:r>
              <a:rPr lang="en-US" sz="9556">
                <a:solidFill>
                  <a:srgbClr val="FFFFFF"/>
                </a:solidFill>
                <a:latin typeface="Higuen Elegant Serif"/>
                <a:ea typeface="Higuen Elegant Serif"/>
                <a:cs typeface="Higuen Elegant Serif"/>
                <a:sym typeface="Higuen Elegant Serif"/>
              </a:rPr>
              <a:t>OUR  EXPERTISE </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CEBFA7"/>
        </a:solidFill>
        <a:effectLst/>
      </p:bgPr>
    </p:bg>
    <p:spTree>
      <p:nvGrpSpPr>
        <p:cNvPr id="1" name=""/>
        <p:cNvGrpSpPr/>
        <p:nvPr/>
      </p:nvGrpSpPr>
      <p:grpSpPr>
        <a:xfrm>
          <a:off x="0" y="0"/>
          <a:ext cx="0" cy="0"/>
          <a:chOff x="0" y="0"/>
          <a:chExt cx="0" cy="0"/>
        </a:xfrm>
      </p:grpSpPr>
      <p:sp>
        <p:nvSpPr>
          <p:cNvPr id="2" name="AutoShape 2"/>
          <p:cNvSpPr/>
          <p:nvPr/>
        </p:nvSpPr>
        <p:spPr>
          <a:xfrm>
            <a:off x="9115425" y="2211980"/>
            <a:ext cx="14287" cy="7542614"/>
          </a:xfrm>
          <a:prstGeom prst="line">
            <a:avLst/>
          </a:prstGeom>
          <a:ln w="28575" cap="flat">
            <a:solidFill>
              <a:srgbClr val="000000"/>
            </a:solidFill>
            <a:prstDash val="solid"/>
            <a:headEnd type="none" w="sm" len="sm"/>
            <a:tailEnd type="none" w="sm" len="sm"/>
          </a:ln>
        </p:spPr>
        <p:txBody>
          <a:bodyPr/>
          <a:lstStyle/>
          <a:p>
            <a:endParaRPr lang="en-NA"/>
          </a:p>
        </p:txBody>
      </p:sp>
      <p:grpSp>
        <p:nvGrpSpPr>
          <p:cNvPr id="3" name="Group 3"/>
          <p:cNvGrpSpPr/>
          <p:nvPr/>
        </p:nvGrpSpPr>
        <p:grpSpPr>
          <a:xfrm>
            <a:off x="-10014" y="-184794"/>
            <a:ext cx="18416903" cy="1685168"/>
            <a:chOff x="0" y="0"/>
            <a:chExt cx="24555871" cy="2246890"/>
          </a:xfrm>
        </p:grpSpPr>
        <p:pic>
          <p:nvPicPr>
            <p:cNvPr id="4" name="Picture 4"/>
            <p:cNvPicPr>
              <a:picLocks noChangeAspect="1"/>
            </p:cNvPicPr>
            <p:nvPr/>
          </p:nvPicPr>
          <p:blipFill>
            <a:blip r:embed="rId2"/>
            <a:srcRect t="43899" b="43899"/>
            <a:stretch>
              <a:fillRect/>
            </a:stretch>
          </p:blipFill>
          <p:spPr>
            <a:xfrm>
              <a:off x="0" y="0"/>
              <a:ext cx="24555871" cy="2246890"/>
            </a:xfrm>
            <a:prstGeom prst="rect">
              <a:avLst/>
            </a:prstGeom>
          </p:spPr>
        </p:pic>
      </p:grpSp>
      <p:sp>
        <p:nvSpPr>
          <p:cNvPr id="5" name="TextBox 5"/>
          <p:cNvSpPr txBox="1"/>
          <p:nvPr/>
        </p:nvSpPr>
        <p:spPr>
          <a:xfrm>
            <a:off x="2944522" y="481850"/>
            <a:ext cx="14314778" cy="1198475"/>
          </a:xfrm>
          <a:prstGeom prst="rect">
            <a:avLst/>
          </a:prstGeom>
        </p:spPr>
        <p:txBody>
          <a:bodyPr lIns="0" tIns="0" rIns="0" bIns="0" rtlCol="0" anchor="t">
            <a:spAutoFit/>
          </a:bodyPr>
          <a:lstStyle/>
          <a:p>
            <a:pPr algn="l">
              <a:lnSpc>
                <a:spcPts val="9151"/>
              </a:lnSpc>
            </a:pPr>
            <a:r>
              <a:rPr lang="en-US" sz="8552" spc="1077">
                <a:solidFill>
                  <a:srgbClr val="FFFFFF"/>
                </a:solidFill>
                <a:latin typeface="Higuen Elegant Serif"/>
                <a:ea typeface="Higuen Elegant Serif"/>
                <a:cs typeface="Higuen Elegant Serif"/>
                <a:sym typeface="Higuen Elegant Serif"/>
              </a:rPr>
              <a:t>SERVICES OFFERED:</a:t>
            </a:r>
          </a:p>
        </p:txBody>
      </p:sp>
      <p:sp>
        <p:nvSpPr>
          <p:cNvPr id="6" name="TextBox 6"/>
          <p:cNvSpPr txBox="1"/>
          <p:nvPr/>
        </p:nvSpPr>
        <p:spPr>
          <a:xfrm>
            <a:off x="707558" y="2173880"/>
            <a:ext cx="7729026" cy="6550025"/>
          </a:xfrm>
          <a:prstGeom prst="rect">
            <a:avLst/>
          </a:prstGeom>
        </p:spPr>
        <p:txBody>
          <a:bodyPr lIns="0" tIns="0" rIns="0" bIns="0" rtlCol="0" anchor="t">
            <a:spAutoFit/>
          </a:bodyPr>
          <a:lstStyle/>
          <a:p>
            <a:pPr algn="just">
              <a:lnSpc>
                <a:spcPts val="3359"/>
              </a:lnSpc>
            </a:pPr>
            <a:r>
              <a:rPr lang="en-US" sz="2400" b="1" i="1">
                <a:solidFill>
                  <a:srgbClr val="000000"/>
                </a:solidFill>
                <a:latin typeface="Open Sans Bold Italics"/>
                <a:ea typeface="Open Sans Bold Italics"/>
                <a:cs typeface="Open Sans Bold Italics"/>
                <a:sym typeface="Open Sans Bold Italics"/>
              </a:rPr>
              <a:t>1. Construction of Roofs with Poles:</a:t>
            </a:r>
          </a:p>
          <a:p>
            <a:pPr algn="just">
              <a:lnSpc>
                <a:spcPts val="3359"/>
              </a:lnSpc>
            </a:pPr>
            <a:r>
              <a:rPr lang="en-US" sz="2400">
                <a:solidFill>
                  <a:srgbClr val="000000"/>
                </a:solidFill>
                <a:latin typeface="Open Sans"/>
                <a:ea typeface="Open Sans"/>
                <a:cs typeface="Open Sans"/>
                <a:sym typeface="Open Sans"/>
              </a:rPr>
              <a:t> Afro Thatch specializes in the construction of sturdy, visually captivating roofs that reflect the essence of African architecture. Our use of quality materials and skilled craftsmanship ensures that your structure stands the test of time.</a:t>
            </a:r>
          </a:p>
          <a:p>
            <a:pPr algn="just">
              <a:lnSpc>
                <a:spcPts val="3359"/>
              </a:lnSpc>
            </a:pPr>
            <a:endParaRPr lang="en-US" sz="2400">
              <a:solidFill>
                <a:srgbClr val="000000"/>
              </a:solidFill>
              <a:latin typeface="Open Sans"/>
              <a:ea typeface="Open Sans"/>
              <a:cs typeface="Open Sans"/>
              <a:sym typeface="Open Sans"/>
            </a:endParaRPr>
          </a:p>
          <a:p>
            <a:pPr algn="just">
              <a:lnSpc>
                <a:spcPts val="3359"/>
              </a:lnSpc>
            </a:pPr>
            <a:endParaRPr lang="en-US" sz="2400">
              <a:solidFill>
                <a:srgbClr val="000000"/>
              </a:solidFill>
              <a:latin typeface="Open Sans"/>
              <a:ea typeface="Open Sans"/>
              <a:cs typeface="Open Sans"/>
              <a:sym typeface="Open Sans"/>
            </a:endParaRPr>
          </a:p>
          <a:p>
            <a:pPr algn="just">
              <a:lnSpc>
                <a:spcPts val="3359"/>
              </a:lnSpc>
            </a:pPr>
            <a:r>
              <a:rPr lang="en-US" sz="2400" b="1" i="1">
                <a:solidFill>
                  <a:srgbClr val="000000"/>
                </a:solidFill>
                <a:latin typeface="Open Sans Bold Italics"/>
                <a:ea typeface="Open Sans Bold Italics"/>
                <a:cs typeface="Open Sans Bold Italics"/>
                <a:sym typeface="Open Sans Bold Italics"/>
              </a:rPr>
              <a:t>2. Thatching of Roofs with Grass:</a:t>
            </a:r>
          </a:p>
          <a:p>
            <a:pPr algn="just">
              <a:lnSpc>
                <a:spcPts val="3359"/>
              </a:lnSpc>
            </a:pPr>
            <a:r>
              <a:rPr lang="en-US" sz="2400">
                <a:solidFill>
                  <a:srgbClr val="000000"/>
                </a:solidFill>
                <a:latin typeface="Open Sans"/>
                <a:ea typeface="Open Sans"/>
                <a:cs typeface="Open Sans"/>
                <a:sym typeface="Open Sans"/>
              </a:rPr>
              <a:t>We offer comprehensive thatching services, working closely with clients to bring their visions to life. Whether it's for lodges, resorts, or private residences, our thatched roofs are a testament to the time-honored art of thatching.</a:t>
            </a:r>
          </a:p>
          <a:p>
            <a:pPr algn="just">
              <a:lnSpc>
                <a:spcPts val="3359"/>
              </a:lnSpc>
            </a:pPr>
            <a:endParaRPr lang="en-US" sz="2400">
              <a:solidFill>
                <a:srgbClr val="000000"/>
              </a:solidFill>
              <a:latin typeface="Open Sans"/>
              <a:ea typeface="Open Sans"/>
              <a:cs typeface="Open Sans"/>
              <a:sym typeface="Open Sans"/>
            </a:endParaRPr>
          </a:p>
          <a:p>
            <a:pPr algn="just">
              <a:lnSpc>
                <a:spcPts val="2239"/>
              </a:lnSpc>
              <a:spcBef>
                <a:spcPct val="0"/>
              </a:spcBef>
            </a:pPr>
            <a:endParaRPr lang="en-US" sz="2400">
              <a:solidFill>
                <a:srgbClr val="000000"/>
              </a:solidFill>
              <a:latin typeface="Open Sans"/>
              <a:ea typeface="Open Sans"/>
              <a:cs typeface="Open Sans"/>
              <a:sym typeface="Open Sans"/>
            </a:endParaRPr>
          </a:p>
        </p:txBody>
      </p:sp>
      <p:sp>
        <p:nvSpPr>
          <p:cNvPr id="7" name="TextBox 7"/>
          <p:cNvSpPr txBox="1"/>
          <p:nvPr/>
        </p:nvSpPr>
        <p:spPr>
          <a:xfrm>
            <a:off x="9440299" y="1642225"/>
            <a:ext cx="8418838" cy="7388225"/>
          </a:xfrm>
          <a:prstGeom prst="rect">
            <a:avLst/>
          </a:prstGeom>
        </p:spPr>
        <p:txBody>
          <a:bodyPr lIns="0" tIns="0" rIns="0" bIns="0" rtlCol="0" anchor="t">
            <a:spAutoFit/>
          </a:bodyPr>
          <a:lstStyle/>
          <a:p>
            <a:pPr algn="just">
              <a:lnSpc>
                <a:spcPts val="3359"/>
              </a:lnSpc>
            </a:pPr>
            <a:r>
              <a:rPr lang="en-US" sz="2400" b="1" i="1">
                <a:solidFill>
                  <a:srgbClr val="000000"/>
                </a:solidFill>
                <a:latin typeface="Open Sans Bold Italics"/>
                <a:ea typeface="Open Sans Bold Italics"/>
                <a:cs typeface="Open Sans Bold Italics"/>
                <a:sym typeface="Open Sans Bold Italics"/>
              </a:rPr>
              <a:t> </a:t>
            </a:r>
          </a:p>
          <a:p>
            <a:pPr algn="just">
              <a:lnSpc>
                <a:spcPts val="3359"/>
              </a:lnSpc>
            </a:pPr>
            <a:r>
              <a:rPr lang="en-US" sz="2400" b="1" i="1">
                <a:solidFill>
                  <a:srgbClr val="000000"/>
                </a:solidFill>
                <a:latin typeface="Open Sans Bold Italics"/>
                <a:ea typeface="Open Sans Bold Italics"/>
                <a:cs typeface="Open Sans Bold Italics"/>
                <a:sym typeface="Open Sans Bold Italics"/>
              </a:rPr>
              <a:t>3. Roof Repair and Reconfiguration:</a:t>
            </a:r>
          </a:p>
          <a:p>
            <a:pPr algn="just">
              <a:lnSpc>
                <a:spcPts val="3359"/>
              </a:lnSpc>
            </a:pPr>
            <a:r>
              <a:rPr lang="en-US" sz="2400" b="1">
                <a:solidFill>
                  <a:srgbClr val="000000"/>
                </a:solidFill>
                <a:latin typeface="Open Sans Bold"/>
                <a:ea typeface="Open Sans Bold"/>
                <a:cs typeface="Open Sans Bold"/>
                <a:sym typeface="Open Sans Bold"/>
              </a:rPr>
              <a:t> </a:t>
            </a:r>
            <a:r>
              <a:rPr lang="en-US" sz="2400">
                <a:solidFill>
                  <a:srgbClr val="000000"/>
                </a:solidFill>
                <a:latin typeface="Open Sans"/>
                <a:ea typeface="Open Sans"/>
                <a:cs typeface="Open Sans"/>
                <a:sym typeface="Open Sans"/>
              </a:rPr>
              <a:t>At Afro Thatch, we understand the importance of keeping your thatched roofs in pristine condition. Our team excels in roof repairs and reconfigurations, giving your structure a fresh, inviting look and feel.</a:t>
            </a:r>
          </a:p>
          <a:p>
            <a:pPr algn="just">
              <a:lnSpc>
                <a:spcPts val="3359"/>
              </a:lnSpc>
            </a:pPr>
            <a:endParaRPr lang="en-US" sz="2400">
              <a:solidFill>
                <a:srgbClr val="000000"/>
              </a:solidFill>
              <a:latin typeface="Open Sans"/>
              <a:ea typeface="Open Sans"/>
              <a:cs typeface="Open Sans"/>
              <a:sym typeface="Open Sans"/>
            </a:endParaRPr>
          </a:p>
          <a:p>
            <a:pPr algn="just">
              <a:lnSpc>
                <a:spcPts val="3359"/>
              </a:lnSpc>
            </a:pPr>
            <a:endParaRPr lang="en-US" sz="2400">
              <a:solidFill>
                <a:srgbClr val="000000"/>
              </a:solidFill>
              <a:latin typeface="Open Sans"/>
              <a:ea typeface="Open Sans"/>
              <a:cs typeface="Open Sans"/>
              <a:sym typeface="Open Sans"/>
            </a:endParaRPr>
          </a:p>
          <a:p>
            <a:pPr algn="just">
              <a:lnSpc>
                <a:spcPts val="3359"/>
              </a:lnSpc>
            </a:pPr>
            <a:endParaRPr lang="en-US" sz="2400">
              <a:solidFill>
                <a:srgbClr val="000000"/>
              </a:solidFill>
              <a:latin typeface="Open Sans"/>
              <a:ea typeface="Open Sans"/>
              <a:cs typeface="Open Sans"/>
              <a:sym typeface="Open Sans"/>
            </a:endParaRPr>
          </a:p>
          <a:p>
            <a:pPr algn="just">
              <a:lnSpc>
                <a:spcPts val="3359"/>
              </a:lnSpc>
            </a:pPr>
            <a:r>
              <a:rPr lang="en-US" sz="2400" b="1" i="1">
                <a:solidFill>
                  <a:srgbClr val="000000"/>
                </a:solidFill>
                <a:latin typeface="Open Sans Bold Italics"/>
                <a:ea typeface="Open Sans Bold Italics"/>
                <a:cs typeface="Open Sans Bold Italics"/>
                <a:sym typeface="Open Sans Bold Italics"/>
              </a:rPr>
              <a:t>4. After-Sales Service:</a:t>
            </a:r>
          </a:p>
          <a:p>
            <a:pPr algn="just">
              <a:lnSpc>
                <a:spcPts val="3359"/>
              </a:lnSpc>
            </a:pPr>
            <a:r>
              <a:rPr lang="en-US" sz="2400">
                <a:solidFill>
                  <a:srgbClr val="000000"/>
                </a:solidFill>
                <a:latin typeface="Open Sans"/>
                <a:ea typeface="Open Sans"/>
                <a:cs typeface="Open Sans"/>
                <a:sym typeface="Open Sans"/>
              </a:rPr>
              <a:t>Customer satisfaction is paramount to us. We provide comprehensive after-sales services to ensure that all customer requirements have been met. Our commitment doesn't end with construction; it continues throughout the life of the project.</a:t>
            </a:r>
          </a:p>
          <a:p>
            <a:pPr algn="just">
              <a:lnSpc>
                <a:spcPts val="3359"/>
              </a:lnSpc>
            </a:pPr>
            <a:endParaRPr lang="en-US" sz="2400">
              <a:solidFill>
                <a:srgbClr val="000000"/>
              </a:solidFill>
              <a:latin typeface="Open Sans"/>
              <a:ea typeface="Open Sans"/>
              <a:cs typeface="Open Sans"/>
              <a:sym typeface="Open Sans"/>
            </a:endParaRPr>
          </a:p>
          <a:p>
            <a:pPr algn="just">
              <a:lnSpc>
                <a:spcPts val="3359"/>
              </a:lnSpc>
            </a:pPr>
            <a:endParaRPr lang="en-US" sz="2400">
              <a:solidFill>
                <a:srgbClr val="000000"/>
              </a:solidFill>
              <a:latin typeface="Open Sans"/>
              <a:ea typeface="Open Sans"/>
              <a:cs typeface="Open Sans"/>
              <a:sym typeface="Open Sans"/>
            </a:endParaRPr>
          </a:p>
          <a:p>
            <a:pPr algn="just">
              <a:lnSpc>
                <a:spcPts val="2239"/>
              </a:lnSpc>
              <a:spcBef>
                <a:spcPct val="0"/>
              </a:spcBef>
            </a:pPr>
            <a:endParaRPr lang="en-US" sz="2400">
              <a:solidFill>
                <a:srgbClr val="000000"/>
              </a:solidFill>
              <a:latin typeface="Open Sans"/>
              <a:ea typeface="Open Sans"/>
              <a:cs typeface="Open Sans"/>
              <a:sym typeface="Open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CEBFA7"/>
        </a:solidFill>
        <a:effectLst/>
      </p:bgPr>
    </p:bg>
    <p:spTree>
      <p:nvGrpSpPr>
        <p:cNvPr id="1" name=""/>
        <p:cNvGrpSpPr/>
        <p:nvPr/>
      </p:nvGrpSpPr>
      <p:grpSpPr>
        <a:xfrm>
          <a:off x="0" y="0"/>
          <a:ext cx="0" cy="0"/>
          <a:chOff x="0" y="0"/>
          <a:chExt cx="0" cy="0"/>
        </a:xfrm>
      </p:grpSpPr>
      <p:sp>
        <p:nvSpPr>
          <p:cNvPr id="2" name="AutoShape 2"/>
          <p:cNvSpPr/>
          <p:nvPr/>
        </p:nvSpPr>
        <p:spPr>
          <a:xfrm>
            <a:off x="9115425" y="2211980"/>
            <a:ext cx="14287" cy="7542614"/>
          </a:xfrm>
          <a:prstGeom prst="line">
            <a:avLst/>
          </a:prstGeom>
          <a:ln w="28575" cap="flat">
            <a:solidFill>
              <a:srgbClr val="000000"/>
            </a:solidFill>
            <a:prstDash val="solid"/>
            <a:headEnd type="none" w="sm" len="sm"/>
            <a:tailEnd type="none" w="sm" len="sm"/>
          </a:ln>
        </p:spPr>
        <p:txBody>
          <a:bodyPr/>
          <a:lstStyle/>
          <a:p>
            <a:endParaRPr lang="en-NA"/>
          </a:p>
        </p:txBody>
      </p:sp>
      <p:sp>
        <p:nvSpPr>
          <p:cNvPr id="3" name="TextBox 3"/>
          <p:cNvSpPr txBox="1"/>
          <p:nvPr/>
        </p:nvSpPr>
        <p:spPr>
          <a:xfrm>
            <a:off x="396549" y="1642225"/>
            <a:ext cx="8418838" cy="7388225"/>
          </a:xfrm>
          <a:prstGeom prst="rect">
            <a:avLst/>
          </a:prstGeom>
        </p:spPr>
        <p:txBody>
          <a:bodyPr lIns="0" tIns="0" rIns="0" bIns="0" rtlCol="0" anchor="t">
            <a:spAutoFit/>
          </a:bodyPr>
          <a:lstStyle/>
          <a:p>
            <a:pPr algn="just">
              <a:lnSpc>
                <a:spcPts val="3359"/>
              </a:lnSpc>
            </a:pPr>
            <a:endParaRPr/>
          </a:p>
          <a:p>
            <a:pPr algn="just">
              <a:lnSpc>
                <a:spcPts val="3359"/>
              </a:lnSpc>
            </a:pPr>
            <a:endParaRPr/>
          </a:p>
          <a:p>
            <a:pPr algn="just">
              <a:lnSpc>
                <a:spcPts val="3359"/>
              </a:lnSpc>
            </a:pPr>
            <a:r>
              <a:rPr lang="en-US" sz="2400" b="1" i="1">
                <a:solidFill>
                  <a:srgbClr val="000000"/>
                </a:solidFill>
                <a:latin typeface="Open Sans Bold Italics"/>
                <a:ea typeface="Open Sans Bold Italics"/>
                <a:cs typeface="Open Sans Bold Italics"/>
                <a:sym typeface="Open Sans Bold Italics"/>
              </a:rPr>
              <a:t>5. Personalized Planning:</a:t>
            </a:r>
          </a:p>
          <a:p>
            <a:pPr algn="just">
              <a:lnSpc>
                <a:spcPts val="3359"/>
              </a:lnSpc>
            </a:pPr>
            <a:r>
              <a:rPr lang="en-US" sz="2400">
                <a:solidFill>
                  <a:srgbClr val="000000"/>
                </a:solidFill>
                <a:latin typeface="Open Sans"/>
                <a:ea typeface="Open Sans"/>
                <a:cs typeface="Open Sans"/>
                <a:sym typeface="Open Sans"/>
              </a:rPr>
              <a:t>We believe in a collaborative approach. Before embarking on any project, we engage with our clients to create a comprehensive plan that aligns with their vision. Our experienced staff works closely with you to ensure your needs are met and your expectations exceeded.</a:t>
            </a:r>
          </a:p>
          <a:p>
            <a:pPr algn="just">
              <a:lnSpc>
                <a:spcPts val="3359"/>
              </a:lnSpc>
            </a:pPr>
            <a:endParaRPr lang="en-US" sz="2400">
              <a:solidFill>
                <a:srgbClr val="000000"/>
              </a:solidFill>
              <a:latin typeface="Open Sans"/>
              <a:ea typeface="Open Sans"/>
              <a:cs typeface="Open Sans"/>
              <a:sym typeface="Open Sans"/>
            </a:endParaRPr>
          </a:p>
          <a:p>
            <a:pPr algn="just">
              <a:lnSpc>
                <a:spcPts val="3359"/>
              </a:lnSpc>
            </a:pPr>
            <a:endParaRPr lang="en-US" sz="2400">
              <a:solidFill>
                <a:srgbClr val="000000"/>
              </a:solidFill>
              <a:latin typeface="Open Sans"/>
              <a:ea typeface="Open Sans"/>
              <a:cs typeface="Open Sans"/>
              <a:sym typeface="Open Sans"/>
            </a:endParaRPr>
          </a:p>
          <a:p>
            <a:pPr algn="just">
              <a:lnSpc>
                <a:spcPts val="3359"/>
              </a:lnSpc>
            </a:pPr>
            <a:endParaRPr lang="en-US" sz="2400">
              <a:solidFill>
                <a:srgbClr val="000000"/>
              </a:solidFill>
              <a:latin typeface="Open Sans"/>
              <a:ea typeface="Open Sans"/>
              <a:cs typeface="Open Sans"/>
              <a:sym typeface="Open Sans"/>
            </a:endParaRPr>
          </a:p>
          <a:p>
            <a:pPr algn="just">
              <a:lnSpc>
                <a:spcPts val="3359"/>
              </a:lnSpc>
            </a:pPr>
            <a:r>
              <a:rPr lang="en-US" sz="2400" b="1" i="1">
                <a:solidFill>
                  <a:srgbClr val="000000"/>
                </a:solidFill>
                <a:latin typeface="Open Sans Bold Italics"/>
                <a:ea typeface="Open Sans Bold Italics"/>
                <a:cs typeface="Open Sans Bold Italics"/>
                <a:sym typeface="Open Sans Bold Italics"/>
              </a:rPr>
              <a:t>6. Quality Assurance:</a:t>
            </a:r>
          </a:p>
          <a:p>
            <a:pPr algn="just">
              <a:lnSpc>
                <a:spcPts val="3359"/>
              </a:lnSpc>
            </a:pPr>
            <a:r>
              <a:rPr lang="en-US" sz="2400">
                <a:solidFill>
                  <a:srgbClr val="000000"/>
                </a:solidFill>
                <a:latin typeface="Open Sans"/>
                <a:ea typeface="Open Sans"/>
                <a:cs typeface="Open Sans"/>
                <a:sym typeface="Open Sans"/>
              </a:rPr>
              <a:t>Quality is at the core of everything we do. Our commitment to delivering high-quality work is unwavering. We take pride in our craftsmanship and ensure that each project is executed to perfection, leaving our clients delighted with the results.</a:t>
            </a:r>
          </a:p>
          <a:p>
            <a:pPr algn="just">
              <a:lnSpc>
                <a:spcPts val="2239"/>
              </a:lnSpc>
              <a:spcBef>
                <a:spcPct val="0"/>
              </a:spcBef>
            </a:pPr>
            <a:endParaRPr lang="en-US" sz="2400">
              <a:solidFill>
                <a:srgbClr val="000000"/>
              </a:solidFill>
              <a:latin typeface="Open Sans"/>
              <a:ea typeface="Open Sans"/>
              <a:cs typeface="Open Sans"/>
              <a:sym typeface="Open Sans"/>
            </a:endParaRPr>
          </a:p>
        </p:txBody>
      </p:sp>
      <p:grpSp>
        <p:nvGrpSpPr>
          <p:cNvPr id="4" name="Group 4"/>
          <p:cNvGrpSpPr/>
          <p:nvPr/>
        </p:nvGrpSpPr>
        <p:grpSpPr>
          <a:xfrm>
            <a:off x="-10014" y="-184794"/>
            <a:ext cx="18416903" cy="1685168"/>
            <a:chOff x="0" y="0"/>
            <a:chExt cx="24555871" cy="2246890"/>
          </a:xfrm>
        </p:grpSpPr>
        <p:pic>
          <p:nvPicPr>
            <p:cNvPr id="5" name="Picture 5"/>
            <p:cNvPicPr>
              <a:picLocks noChangeAspect="1"/>
            </p:cNvPicPr>
            <p:nvPr/>
          </p:nvPicPr>
          <p:blipFill>
            <a:blip r:embed="rId2"/>
            <a:srcRect t="43899" b="43899"/>
            <a:stretch>
              <a:fillRect/>
            </a:stretch>
          </p:blipFill>
          <p:spPr>
            <a:xfrm>
              <a:off x="0" y="0"/>
              <a:ext cx="24555871" cy="2246890"/>
            </a:xfrm>
            <a:prstGeom prst="rect">
              <a:avLst/>
            </a:prstGeom>
          </p:spPr>
        </p:pic>
      </p:grpSp>
      <p:sp>
        <p:nvSpPr>
          <p:cNvPr id="6" name="TextBox 6"/>
          <p:cNvSpPr txBox="1"/>
          <p:nvPr/>
        </p:nvSpPr>
        <p:spPr>
          <a:xfrm>
            <a:off x="2944522" y="481850"/>
            <a:ext cx="14314778" cy="1198475"/>
          </a:xfrm>
          <a:prstGeom prst="rect">
            <a:avLst/>
          </a:prstGeom>
        </p:spPr>
        <p:txBody>
          <a:bodyPr lIns="0" tIns="0" rIns="0" bIns="0" rtlCol="0" anchor="t">
            <a:spAutoFit/>
          </a:bodyPr>
          <a:lstStyle/>
          <a:p>
            <a:pPr algn="l">
              <a:lnSpc>
                <a:spcPts val="9151"/>
              </a:lnSpc>
            </a:pPr>
            <a:r>
              <a:rPr lang="en-US" sz="8552" spc="1077">
                <a:solidFill>
                  <a:srgbClr val="FFFFFF"/>
                </a:solidFill>
                <a:latin typeface="Higuen Elegant Serif"/>
                <a:ea typeface="Higuen Elegant Serif"/>
                <a:cs typeface="Higuen Elegant Serif"/>
                <a:sym typeface="Higuen Elegant Serif"/>
              </a:rPr>
              <a:t>SERVICES OFFERED:</a:t>
            </a:r>
          </a:p>
        </p:txBody>
      </p:sp>
      <p:sp>
        <p:nvSpPr>
          <p:cNvPr id="7" name="TextBox 7"/>
          <p:cNvSpPr txBox="1"/>
          <p:nvPr/>
        </p:nvSpPr>
        <p:spPr>
          <a:xfrm>
            <a:off x="9429750" y="1642225"/>
            <a:ext cx="8418838" cy="7807325"/>
          </a:xfrm>
          <a:prstGeom prst="rect">
            <a:avLst/>
          </a:prstGeom>
        </p:spPr>
        <p:txBody>
          <a:bodyPr lIns="0" tIns="0" rIns="0" bIns="0" rtlCol="0" anchor="t">
            <a:spAutoFit/>
          </a:bodyPr>
          <a:lstStyle/>
          <a:p>
            <a:pPr algn="just">
              <a:lnSpc>
                <a:spcPts val="3359"/>
              </a:lnSpc>
            </a:pPr>
            <a:endParaRPr/>
          </a:p>
          <a:p>
            <a:pPr algn="just">
              <a:lnSpc>
                <a:spcPts val="3359"/>
              </a:lnSpc>
            </a:pPr>
            <a:endParaRPr/>
          </a:p>
          <a:p>
            <a:pPr algn="just">
              <a:lnSpc>
                <a:spcPts val="3359"/>
              </a:lnSpc>
            </a:pPr>
            <a:r>
              <a:rPr lang="en-US" sz="2400">
                <a:solidFill>
                  <a:srgbClr val="000000"/>
                </a:solidFill>
                <a:latin typeface="Open Sans"/>
                <a:ea typeface="Open Sans"/>
                <a:cs typeface="Open Sans"/>
                <a:sym typeface="Open Sans"/>
              </a:rPr>
              <a:t>7</a:t>
            </a:r>
            <a:r>
              <a:rPr lang="en-US" sz="2400" b="1" i="1">
                <a:solidFill>
                  <a:srgbClr val="000000"/>
                </a:solidFill>
                <a:latin typeface="Open Sans Bold Italics"/>
                <a:ea typeface="Open Sans Bold Italics"/>
                <a:cs typeface="Open Sans Bold Italics"/>
                <a:sym typeface="Open Sans Bold Italics"/>
              </a:rPr>
              <a:t>. Transformative Tile Solutions:</a:t>
            </a:r>
          </a:p>
          <a:p>
            <a:pPr algn="just">
              <a:lnSpc>
                <a:spcPts val="3359"/>
              </a:lnSpc>
            </a:pPr>
            <a:r>
              <a:rPr lang="en-US" sz="2400">
                <a:solidFill>
                  <a:srgbClr val="000000"/>
                </a:solidFill>
                <a:latin typeface="Open Sans"/>
                <a:ea typeface="Open Sans"/>
                <a:cs typeface="Open Sans"/>
                <a:sym typeface="Open Sans"/>
              </a:rPr>
              <a:t>We specialize in the supply and installation of sand-coated tiles. Our services include the removal of thatch, allowing for the installation of tiles. Alternatively, we can install tiles directly on top of existing thatch, utilizing it as an insulator on the inside. for a seamless transformation for your space.</a:t>
            </a:r>
          </a:p>
          <a:p>
            <a:pPr algn="just">
              <a:lnSpc>
                <a:spcPts val="3359"/>
              </a:lnSpc>
            </a:pPr>
            <a:endParaRPr lang="en-US" sz="2400">
              <a:solidFill>
                <a:srgbClr val="000000"/>
              </a:solidFill>
              <a:latin typeface="Open Sans"/>
              <a:ea typeface="Open Sans"/>
              <a:cs typeface="Open Sans"/>
              <a:sym typeface="Open Sans"/>
            </a:endParaRPr>
          </a:p>
          <a:p>
            <a:pPr algn="just">
              <a:lnSpc>
                <a:spcPts val="3359"/>
              </a:lnSpc>
            </a:pPr>
            <a:endParaRPr lang="en-US" sz="2400">
              <a:solidFill>
                <a:srgbClr val="000000"/>
              </a:solidFill>
              <a:latin typeface="Open Sans"/>
              <a:ea typeface="Open Sans"/>
              <a:cs typeface="Open Sans"/>
              <a:sym typeface="Open Sans"/>
            </a:endParaRPr>
          </a:p>
          <a:p>
            <a:pPr algn="just">
              <a:lnSpc>
                <a:spcPts val="3359"/>
              </a:lnSpc>
            </a:pPr>
            <a:r>
              <a:rPr lang="en-US" sz="2400">
                <a:solidFill>
                  <a:srgbClr val="000000"/>
                </a:solidFill>
                <a:latin typeface="Open Sans"/>
                <a:ea typeface="Open Sans"/>
                <a:cs typeface="Open Sans"/>
                <a:sym typeface="Open Sans"/>
              </a:rPr>
              <a:t>8</a:t>
            </a:r>
            <a:r>
              <a:rPr lang="en-US" sz="2400" b="1" i="1">
                <a:solidFill>
                  <a:srgbClr val="000000"/>
                </a:solidFill>
                <a:latin typeface="Open Sans Bold Italics"/>
                <a:ea typeface="Open Sans Bold Italics"/>
                <a:cs typeface="Open Sans Bold Italics"/>
                <a:sym typeface="Open Sans Bold Italics"/>
              </a:rPr>
              <a:t>. Landscape Features and decking:</a:t>
            </a:r>
          </a:p>
          <a:p>
            <a:pPr algn="just">
              <a:lnSpc>
                <a:spcPts val="3359"/>
              </a:lnSpc>
            </a:pPr>
            <a:r>
              <a:rPr lang="en-US" sz="2400">
                <a:solidFill>
                  <a:srgbClr val="000000"/>
                </a:solidFill>
                <a:latin typeface="Open Sans"/>
                <a:ea typeface="Open Sans"/>
                <a:cs typeface="Open Sans"/>
                <a:sym typeface="Open Sans"/>
              </a:rPr>
              <a:t>Our professional services cover the installation of wooden and composite decks around pools, entertainment areas, and walkways, along with composite decking fencing. We also specialize in the precise installation of pergolas for enhanced patio experiences and artificial waterfalls to bring tranquility to your garden. </a:t>
            </a:r>
          </a:p>
          <a:p>
            <a:pPr algn="just">
              <a:lnSpc>
                <a:spcPts val="2239"/>
              </a:lnSpc>
              <a:spcBef>
                <a:spcPct val="0"/>
              </a:spcBef>
            </a:pPr>
            <a:endParaRPr lang="en-US" sz="2400">
              <a:solidFill>
                <a:srgbClr val="000000"/>
              </a:solidFill>
              <a:latin typeface="Open Sans"/>
              <a:ea typeface="Open Sans"/>
              <a:cs typeface="Open Sans"/>
              <a:sym typeface="Open Sans"/>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CEBFA7"/>
        </a:solidFill>
        <a:effectLst/>
      </p:bgPr>
    </p:bg>
    <p:spTree>
      <p:nvGrpSpPr>
        <p:cNvPr id="1" name="">
          <a:extLst>
            <a:ext uri="{FF2B5EF4-FFF2-40B4-BE49-F238E27FC236}">
              <a16:creationId xmlns:a16="http://schemas.microsoft.com/office/drawing/2014/main" id="{D2A97EA8-91CF-362A-2AA5-9F189DC3A13B}"/>
            </a:ext>
          </a:extLst>
        </p:cNvPr>
        <p:cNvGrpSpPr/>
        <p:nvPr/>
      </p:nvGrpSpPr>
      <p:grpSpPr>
        <a:xfrm>
          <a:off x="0" y="0"/>
          <a:ext cx="0" cy="0"/>
          <a:chOff x="0" y="0"/>
          <a:chExt cx="0" cy="0"/>
        </a:xfrm>
      </p:grpSpPr>
      <p:sp>
        <p:nvSpPr>
          <p:cNvPr id="2" name="AutoShape 2">
            <a:extLst>
              <a:ext uri="{FF2B5EF4-FFF2-40B4-BE49-F238E27FC236}">
                <a16:creationId xmlns:a16="http://schemas.microsoft.com/office/drawing/2014/main" id="{A702D227-FC11-06A8-D278-311B75CB0047}"/>
              </a:ext>
            </a:extLst>
          </p:cNvPr>
          <p:cNvSpPr/>
          <p:nvPr/>
        </p:nvSpPr>
        <p:spPr>
          <a:xfrm>
            <a:off x="9115425" y="2211980"/>
            <a:ext cx="14287" cy="7542614"/>
          </a:xfrm>
          <a:prstGeom prst="line">
            <a:avLst/>
          </a:prstGeom>
          <a:ln w="28575" cap="flat">
            <a:solidFill>
              <a:srgbClr val="000000"/>
            </a:solidFill>
            <a:prstDash val="solid"/>
            <a:headEnd type="none" w="sm" len="sm"/>
            <a:tailEnd type="none" w="sm" len="sm"/>
          </a:ln>
        </p:spPr>
        <p:txBody>
          <a:bodyPr/>
          <a:lstStyle/>
          <a:p>
            <a:endParaRPr lang="en-NA"/>
          </a:p>
        </p:txBody>
      </p:sp>
      <p:sp>
        <p:nvSpPr>
          <p:cNvPr id="3" name="TextBox 3">
            <a:extLst>
              <a:ext uri="{FF2B5EF4-FFF2-40B4-BE49-F238E27FC236}">
                <a16:creationId xmlns:a16="http://schemas.microsoft.com/office/drawing/2014/main" id="{80D221DA-0C87-78FA-3851-530B574D44A8}"/>
              </a:ext>
            </a:extLst>
          </p:cNvPr>
          <p:cNvSpPr txBox="1"/>
          <p:nvPr/>
        </p:nvSpPr>
        <p:spPr>
          <a:xfrm>
            <a:off x="396549" y="1642225"/>
            <a:ext cx="8418838" cy="8254760"/>
          </a:xfrm>
          <a:prstGeom prst="rect">
            <a:avLst/>
          </a:prstGeom>
        </p:spPr>
        <p:txBody>
          <a:bodyPr lIns="0" tIns="0" rIns="0" bIns="0" rtlCol="0" anchor="t">
            <a:spAutoFit/>
          </a:bodyPr>
          <a:lstStyle/>
          <a:p>
            <a:pPr algn="just">
              <a:lnSpc>
                <a:spcPts val="3359"/>
              </a:lnSpc>
            </a:pPr>
            <a:endParaRPr dirty="0"/>
          </a:p>
          <a:p>
            <a:pPr algn="just">
              <a:lnSpc>
                <a:spcPts val="3359"/>
              </a:lnSpc>
            </a:pPr>
            <a:endParaRPr dirty="0"/>
          </a:p>
          <a:p>
            <a:pPr algn="just">
              <a:lnSpc>
                <a:spcPts val="3359"/>
              </a:lnSpc>
            </a:pPr>
            <a:r>
              <a:rPr lang="en-US" sz="2400" b="1" i="1" dirty="0">
                <a:solidFill>
                  <a:srgbClr val="000000"/>
                </a:solidFill>
                <a:latin typeface="Open Sans Bold Italics"/>
                <a:ea typeface="Open Sans Bold Italics"/>
                <a:cs typeface="Open Sans Bold Italics"/>
                <a:sym typeface="Open Sans Bold Italics"/>
              </a:rPr>
              <a:t>9. Safari Tents:</a:t>
            </a:r>
          </a:p>
          <a:p>
            <a:pPr algn="just">
              <a:lnSpc>
                <a:spcPts val="3359"/>
              </a:lnSpc>
            </a:pPr>
            <a:r>
              <a:rPr lang="en-US" sz="2400" dirty="0">
                <a:latin typeface="Open Sans" panose="020B0606030504020204" pitchFamily="34" charset="0"/>
                <a:ea typeface="Open Sans" panose="020B0606030504020204" pitchFamily="34" charset="0"/>
                <a:cs typeface="Open Sans" panose="020B0606030504020204" pitchFamily="34" charset="0"/>
              </a:rPr>
              <a:t>Afro-Thatch CC specializes in the construction of safari tents for lodges, resorts, and eco-tourism establishments. We provide complete solutions, including structural frameworks, flooring, decking, roofing, and finishing. Our safari tents are designed to blend seamlessly with natural environments while offering comfort, safety, and durability suitable for luxury and wilderness settings.</a:t>
            </a:r>
            <a:endPar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algn="just">
              <a:lnSpc>
                <a:spcPts val="3359"/>
              </a:lnSpc>
            </a:pPr>
            <a:endParaRPr lang="en-US" sz="2400" dirty="0">
              <a:solidFill>
                <a:srgbClr val="000000"/>
              </a:solidFill>
              <a:latin typeface="Open Sans"/>
              <a:ea typeface="Open Sans"/>
              <a:cs typeface="Open Sans"/>
              <a:sym typeface="Open Sans"/>
            </a:endParaRPr>
          </a:p>
          <a:p>
            <a:pPr algn="just">
              <a:lnSpc>
                <a:spcPts val="3359"/>
              </a:lnSpc>
            </a:pPr>
            <a:r>
              <a:rPr lang="en-US" sz="2400" b="1" i="1" dirty="0">
                <a:solidFill>
                  <a:srgbClr val="000000"/>
                </a:solidFill>
                <a:latin typeface="Open Sans Bold Italics"/>
                <a:ea typeface="Open Sans Bold Italics"/>
                <a:cs typeface="Open Sans Bold Italics"/>
                <a:sym typeface="Open Sans Bold Italics"/>
              </a:rPr>
              <a:t>10. Welding:</a:t>
            </a:r>
          </a:p>
          <a:p>
            <a:pPr algn="just">
              <a:lnSpc>
                <a:spcPts val="3359"/>
              </a:lnSpc>
            </a:pPr>
            <a:r>
              <a:rPr lang="en-US" sz="2400" dirty="0">
                <a:latin typeface="Open Sans" panose="020B0606030504020204" pitchFamily="34" charset="0"/>
                <a:ea typeface="Open Sans" panose="020B0606030504020204" pitchFamily="34" charset="0"/>
                <a:cs typeface="Open Sans" panose="020B0606030504020204" pitchFamily="34" charset="0"/>
              </a:rPr>
              <a:t>Afro-Thatch CC provides reliable and high-quality welding services for residential, commercial, and lodge developments. Our welding solutions include structural steel work, repairs, custom metal fabrication, and on-site installations. We focus on strength, safety, and durability, ensuring all welded components meet required standards and are built to last under demanding conditions.</a:t>
            </a:r>
            <a:endPar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p:txBody>
      </p:sp>
      <p:grpSp>
        <p:nvGrpSpPr>
          <p:cNvPr id="4" name="Group 4">
            <a:extLst>
              <a:ext uri="{FF2B5EF4-FFF2-40B4-BE49-F238E27FC236}">
                <a16:creationId xmlns:a16="http://schemas.microsoft.com/office/drawing/2014/main" id="{A2D15B57-CA03-9128-3A34-5353A6F5377C}"/>
              </a:ext>
            </a:extLst>
          </p:cNvPr>
          <p:cNvGrpSpPr/>
          <p:nvPr/>
        </p:nvGrpSpPr>
        <p:grpSpPr>
          <a:xfrm>
            <a:off x="-10014" y="-184794"/>
            <a:ext cx="18416903" cy="1685168"/>
            <a:chOff x="0" y="0"/>
            <a:chExt cx="24555871" cy="2246890"/>
          </a:xfrm>
        </p:grpSpPr>
        <p:pic>
          <p:nvPicPr>
            <p:cNvPr id="5" name="Picture 5">
              <a:extLst>
                <a:ext uri="{FF2B5EF4-FFF2-40B4-BE49-F238E27FC236}">
                  <a16:creationId xmlns:a16="http://schemas.microsoft.com/office/drawing/2014/main" id="{23845D31-9128-0870-2C33-E33D5F1D812C}"/>
                </a:ext>
              </a:extLst>
            </p:cNvPr>
            <p:cNvPicPr>
              <a:picLocks noChangeAspect="1"/>
            </p:cNvPicPr>
            <p:nvPr/>
          </p:nvPicPr>
          <p:blipFill>
            <a:blip r:embed="rId2"/>
            <a:srcRect t="43899" b="43899"/>
            <a:stretch>
              <a:fillRect/>
            </a:stretch>
          </p:blipFill>
          <p:spPr>
            <a:xfrm>
              <a:off x="0" y="0"/>
              <a:ext cx="24555871" cy="2246890"/>
            </a:xfrm>
            <a:prstGeom prst="rect">
              <a:avLst/>
            </a:prstGeom>
          </p:spPr>
        </p:pic>
      </p:grpSp>
      <p:sp>
        <p:nvSpPr>
          <p:cNvPr id="6" name="TextBox 6">
            <a:extLst>
              <a:ext uri="{FF2B5EF4-FFF2-40B4-BE49-F238E27FC236}">
                <a16:creationId xmlns:a16="http://schemas.microsoft.com/office/drawing/2014/main" id="{5EDDBC29-7D60-316B-C067-B0C28677A5F2}"/>
              </a:ext>
            </a:extLst>
          </p:cNvPr>
          <p:cNvSpPr txBox="1"/>
          <p:nvPr/>
        </p:nvSpPr>
        <p:spPr>
          <a:xfrm>
            <a:off x="2944522" y="481850"/>
            <a:ext cx="14314778" cy="1198475"/>
          </a:xfrm>
          <a:prstGeom prst="rect">
            <a:avLst/>
          </a:prstGeom>
        </p:spPr>
        <p:txBody>
          <a:bodyPr lIns="0" tIns="0" rIns="0" bIns="0" rtlCol="0" anchor="t">
            <a:spAutoFit/>
          </a:bodyPr>
          <a:lstStyle/>
          <a:p>
            <a:pPr algn="l">
              <a:lnSpc>
                <a:spcPts val="9151"/>
              </a:lnSpc>
            </a:pPr>
            <a:r>
              <a:rPr lang="en-US" sz="8552" spc="1077">
                <a:solidFill>
                  <a:srgbClr val="FFFFFF"/>
                </a:solidFill>
                <a:latin typeface="Higuen Elegant Serif"/>
                <a:ea typeface="Higuen Elegant Serif"/>
                <a:cs typeface="Higuen Elegant Serif"/>
                <a:sym typeface="Higuen Elegant Serif"/>
              </a:rPr>
              <a:t>SERVICES OFFERED:</a:t>
            </a:r>
          </a:p>
        </p:txBody>
      </p:sp>
      <p:sp>
        <p:nvSpPr>
          <p:cNvPr id="7" name="TextBox 7">
            <a:extLst>
              <a:ext uri="{FF2B5EF4-FFF2-40B4-BE49-F238E27FC236}">
                <a16:creationId xmlns:a16="http://schemas.microsoft.com/office/drawing/2014/main" id="{D73ACB6D-4420-4D25-C536-F87A8D3D343C}"/>
              </a:ext>
            </a:extLst>
          </p:cNvPr>
          <p:cNvSpPr txBox="1"/>
          <p:nvPr/>
        </p:nvSpPr>
        <p:spPr>
          <a:xfrm>
            <a:off x="9429750" y="1642225"/>
            <a:ext cx="8418838" cy="8575361"/>
          </a:xfrm>
          <a:prstGeom prst="rect">
            <a:avLst/>
          </a:prstGeom>
        </p:spPr>
        <p:txBody>
          <a:bodyPr lIns="0" tIns="0" rIns="0" bIns="0" rtlCol="0" anchor="t">
            <a:spAutoFit/>
          </a:bodyPr>
          <a:lstStyle/>
          <a:p>
            <a:pPr algn="just">
              <a:lnSpc>
                <a:spcPts val="3359"/>
              </a:lnSpc>
            </a:pPr>
            <a:endParaRPr dirty="0"/>
          </a:p>
          <a:p>
            <a:pPr algn="just">
              <a:lnSpc>
                <a:spcPts val="3359"/>
              </a:lnSpc>
            </a:pPr>
            <a:endParaRPr dirty="0"/>
          </a:p>
          <a:p>
            <a:pPr algn="just">
              <a:lnSpc>
                <a:spcPts val="3359"/>
              </a:lnSpc>
            </a:pPr>
            <a:r>
              <a:rPr lang="en-US" sz="2400" b="1" i="1" dirty="0">
                <a:solidFill>
                  <a:srgbClr val="000000"/>
                </a:solidFill>
                <a:latin typeface="Open Sans"/>
                <a:ea typeface="Open Sans"/>
                <a:cs typeface="Open Sans"/>
                <a:sym typeface="Open Sans"/>
              </a:rPr>
              <a:t>11</a:t>
            </a:r>
            <a:r>
              <a:rPr lang="en-US" sz="2400" b="1" i="1" dirty="0">
                <a:solidFill>
                  <a:srgbClr val="000000"/>
                </a:solidFill>
                <a:latin typeface="Open Sans Bold Italics"/>
                <a:ea typeface="Open Sans Bold Italics"/>
                <a:cs typeface="Open Sans Bold Italics"/>
                <a:sym typeface="Open Sans Bold Italics"/>
              </a:rPr>
              <a:t>. Plumbing:</a:t>
            </a:r>
          </a:p>
          <a:p>
            <a:pPr algn="just">
              <a:lnSpc>
                <a:spcPts val="3359"/>
              </a:lnSpc>
            </a:pPr>
            <a:r>
              <a:rPr lang="en-US" sz="2400" dirty="0">
                <a:latin typeface="Open Sans" panose="020B0606030504020204" pitchFamily="34" charset="0"/>
                <a:ea typeface="Open Sans" panose="020B0606030504020204" pitchFamily="34" charset="0"/>
                <a:cs typeface="Open Sans" panose="020B0606030504020204" pitchFamily="34" charset="0"/>
              </a:rPr>
              <a:t>We offer comprehensive plumbing services tailored to homes, lodges, resorts, and commercial properties. Our services include new installations, repairs, maintenance, and upgrades of water supply and drainage systems. Afro-Thatch CC prioritizes efficiency, functionality, and compliance, delivering plumbing solutions that support long-term performance and reliability.</a:t>
            </a:r>
            <a:endPar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endParaRPr>
          </a:p>
          <a:p>
            <a:pPr algn="just">
              <a:lnSpc>
                <a:spcPts val="3359"/>
              </a:lnSpc>
            </a:pPr>
            <a:endParaRPr lang="en-US" sz="2400" dirty="0">
              <a:solidFill>
                <a:srgbClr val="000000"/>
              </a:solidFill>
              <a:latin typeface="Open Sans"/>
              <a:ea typeface="Open Sans"/>
              <a:cs typeface="Open Sans"/>
              <a:sym typeface="Open Sans"/>
            </a:endParaRPr>
          </a:p>
          <a:p>
            <a:pPr algn="just">
              <a:lnSpc>
                <a:spcPts val="3359"/>
              </a:lnSpc>
            </a:pPr>
            <a:r>
              <a:rPr lang="en-US" sz="2400" b="1" i="1" dirty="0">
                <a:solidFill>
                  <a:srgbClr val="000000"/>
                </a:solidFill>
                <a:latin typeface="Open Sans"/>
                <a:ea typeface="Open Sans"/>
                <a:cs typeface="Open Sans"/>
                <a:sym typeface="Open Sans"/>
              </a:rPr>
              <a:t>12</a:t>
            </a:r>
            <a:r>
              <a:rPr lang="en-US" sz="2400" b="1" i="1" dirty="0">
                <a:solidFill>
                  <a:srgbClr val="000000"/>
                </a:solidFill>
                <a:latin typeface="Open Sans Bold Italics"/>
                <a:ea typeface="Open Sans Bold Italics"/>
                <a:cs typeface="Open Sans Bold Italics"/>
                <a:sym typeface="Open Sans Bold Italics"/>
              </a:rPr>
              <a:t>. Joinery:</a:t>
            </a:r>
          </a:p>
          <a:p>
            <a:pPr algn="just">
              <a:lnSpc>
                <a:spcPts val="3359"/>
              </a:lnSpc>
            </a:pPr>
            <a:r>
              <a:rPr lang="en-US" sz="2400" dirty="0">
                <a:latin typeface="Open Sans" panose="020B0606030504020204" pitchFamily="34" charset="0"/>
                <a:ea typeface="Open Sans" panose="020B0606030504020204" pitchFamily="34" charset="0"/>
                <a:cs typeface="Open Sans" panose="020B0606030504020204" pitchFamily="34" charset="0"/>
              </a:rPr>
              <a:t>Our joinery services combine craftsmanship and precision to deliver high-quality wooden structures and finishes. We specialize in custom-made doors, decking, cabinetry, roofing components, and structural woodwork. Afro-Thatch CC uses quality materials and skilled workmanship to create functional, durable, and aesthetically pleasing joinery solutions.</a:t>
            </a:r>
            <a:r>
              <a:rPr lang="en-US" sz="2400" dirty="0">
                <a:solidFill>
                  <a:srgbClr val="000000"/>
                </a:solidFill>
                <a:latin typeface="Open Sans" panose="020B0606030504020204" pitchFamily="34" charset="0"/>
                <a:ea typeface="Open Sans" panose="020B0606030504020204" pitchFamily="34" charset="0"/>
                <a:cs typeface="Open Sans" panose="020B0606030504020204" pitchFamily="34" charset="0"/>
                <a:sym typeface="Open Sans"/>
              </a:rPr>
              <a:t> </a:t>
            </a:r>
          </a:p>
          <a:p>
            <a:pPr algn="just">
              <a:lnSpc>
                <a:spcPts val="2239"/>
              </a:lnSpc>
              <a:spcBef>
                <a:spcPct val="0"/>
              </a:spcBef>
            </a:pPr>
            <a:endParaRPr lang="en-US" sz="2400" dirty="0">
              <a:solidFill>
                <a:srgbClr val="000000"/>
              </a:solidFill>
              <a:latin typeface="Open Sans"/>
              <a:ea typeface="Open Sans"/>
              <a:cs typeface="Open Sans"/>
              <a:sym typeface="Open Sans"/>
            </a:endParaRPr>
          </a:p>
        </p:txBody>
      </p:sp>
    </p:spTree>
    <p:extLst>
      <p:ext uri="{BB962C8B-B14F-4D97-AF65-F5344CB8AC3E}">
        <p14:creationId xmlns:p14="http://schemas.microsoft.com/office/powerpoint/2010/main" val="15189665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239935"/>
            <a:ext cx="19187392" cy="12184602"/>
          </a:xfrm>
          <a:custGeom>
            <a:avLst/>
            <a:gdLst/>
            <a:ahLst/>
            <a:cxnLst/>
            <a:rect l="l" t="t" r="r" b="b"/>
            <a:pathLst>
              <a:path w="19187392" h="12184602">
                <a:moveTo>
                  <a:pt x="0" y="0"/>
                </a:moveTo>
                <a:lnTo>
                  <a:pt x="19187392" y="0"/>
                </a:lnTo>
                <a:lnTo>
                  <a:pt x="19187392" y="12184602"/>
                </a:lnTo>
                <a:lnTo>
                  <a:pt x="0" y="12184602"/>
                </a:lnTo>
                <a:lnTo>
                  <a:pt x="0" y="0"/>
                </a:lnTo>
                <a:close/>
              </a:path>
            </a:pathLst>
          </a:custGeom>
          <a:blipFill>
            <a:blip r:embed="rId2"/>
            <a:stretch>
              <a:fillRect t="-2458" b="-2458"/>
            </a:stretch>
          </a:blipFill>
        </p:spPr>
        <p:txBody>
          <a:bodyPr/>
          <a:lstStyle/>
          <a:p>
            <a:endParaRPr lang="en-NA"/>
          </a:p>
        </p:txBody>
      </p:sp>
      <p:grpSp>
        <p:nvGrpSpPr>
          <p:cNvPr id="3" name="Group 3"/>
          <p:cNvGrpSpPr/>
          <p:nvPr/>
        </p:nvGrpSpPr>
        <p:grpSpPr>
          <a:xfrm>
            <a:off x="0" y="0"/>
            <a:ext cx="18947821" cy="10271573"/>
            <a:chOff x="0" y="0"/>
            <a:chExt cx="4014502" cy="2176253"/>
          </a:xfrm>
        </p:grpSpPr>
        <p:sp>
          <p:nvSpPr>
            <p:cNvPr id="4" name="Freeform 4"/>
            <p:cNvSpPr/>
            <p:nvPr/>
          </p:nvSpPr>
          <p:spPr>
            <a:xfrm>
              <a:off x="0" y="0"/>
              <a:ext cx="4014502" cy="2176253"/>
            </a:xfrm>
            <a:custGeom>
              <a:avLst/>
              <a:gdLst/>
              <a:ahLst/>
              <a:cxnLst/>
              <a:rect l="l" t="t" r="r" b="b"/>
              <a:pathLst>
                <a:path w="4014502" h="2176253">
                  <a:moveTo>
                    <a:pt x="0" y="0"/>
                  </a:moveTo>
                  <a:lnTo>
                    <a:pt x="4014502" y="0"/>
                  </a:lnTo>
                  <a:lnTo>
                    <a:pt x="4014502" y="2176253"/>
                  </a:lnTo>
                  <a:lnTo>
                    <a:pt x="0" y="2176253"/>
                  </a:lnTo>
                  <a:close/>
                </a:path>
              </a:pathLst>
            </a:custGeom>
            <a:solidFill>
              <a:srgbClr val="674D35">
                <a:alpha val="63922"/>
              </a:srgbClr>
            </a:solidFill>
          </p:spPr>
          <p:txBody>
            <a:bodyPr/>
            <a:lstStyle/>
            <a:p>
              <a:endParaRPr lang="en-NA"/>
            </a:p>
          </p:txBody>
        </p:sp>
        <p:sp>
          <p:nvSpPr>
            <p:cNvPr id="5" name="TextBox 5"/>
            <p:cNvSpPr txBox="1"/>
            <p:nvPr/>
          </p:nvSpPr>
          <p:spPr>
            <a:xfrm>
              <a:off x="0" y="-38100"/>
              <a:ext cx="4014502" cy="2214353"/>
            </a:xfrm>
            <a:prstGeom prst="rect">
              <a:avLst/>
            </a:prstGeom>
          </p:spPr>
          <p:txBody>
            <a:bodyPr lIns="50800" tIns="50800" rIns="50800" bIns="50800" rtlCol="0" anchor="ctr"/>
            <a:lstStyle/>
            <a:p>
              <a:pPr algn="ctr">
                <a:lnSpc>
                  <a:spcPts val="2659"/>
                </a:lnSpc>
                <a:spcBef>
                  <a:spcPct val="0"/>
                </a:spcBef>
              </a:pPr>
              <a:endParaRPr/>
            </a:p>
          </p:txBody>
        </p:sp>
      </p:grpSp>
      <p:sp>
        <p:nvSpPr>
          <p:cNvPr id="6" name="TextBox 6"/>
          <p:cNvSpPr txBox="1"/>
          <p:nvPr/>
        </p:nvSpPr>
        <p:spPr>
          <a:xfrm>
            <a:off x="439350" y="2114503"/>
            <a:ext cx="7965341" cy="8157070"/>
          </a:xfrm>
          <a:prstGeom prst="rect">
            <a:avLst/>
          </a:prstGeom>
        </p:spPr>
        <p:txBody>
          <a:bodyPr lIns="0" tIns="0" rIns="0" bIns="0" rtlCol="0" anchor="t">
            <a:spAutoFit/>
          </a:bodyPr>
          <a:lstStyle/>
          <a:p>
            <a:pPr algn="just">
              <a:lnSpc>
                <a:spcPts val="4465"/>
              </a:lnSpc>
            </a:pPr>
            <a:endParaRPr/>
          </a:p>
          <a:p>
            <a:pPr algn="just">
              <a:lnSpc>
                <a:spcPts val="3529"/>
              </a:lnSpc>
            </a:pPr>
            <a:r>
              <a:rPr lang="en-US" sz="2521" b="1">
                <a:solidFill>
                  <a:srgbClr val="FFFFFF"/>
                </a:solidFill>
                <a:latin typeface="Open Sans Bold"/>
                <a:ea typeface="Open Sans Bold"/>
                <a:cs typeface="Open Sans Bold"/>
                <a:sym typeface="Open Sans Bold"/>
              </a:rPr>
              <a:t>1.</a:t>
            </a:r>
            <a:r>
              <a:rPr lang="en-US" sz="2521" b="1" i="1">
                <a:solidFill>
                  <a:srgbClr val="FFFFFF"/>
                </a:solidFill>
                <a:latin typeface="Open Sans Bold Italics"/>
                <a:ea typeface="Open Sans Bold Italics"/>
                <a:cs typeface="Open Sans Bold Italics"/>
                <a:sym typeface="Open Sans Bold Italics"/>
              </a:rPr>
              <a:t>Cultural Reverence:</a:t>
            </a:r>
          </a:p>
          <a:p>
            <a:pPr algn="just">
              <a:lnSpc>
                <a:spcPts val="3529"/>
              </a:lnSpc>
            </a:pPr>
            <a:r>
              <a:rPr lang="en-US" sz="2521">
                <a:solidFill>
                  <a:srgbClr val="FFFFFF"/>
                </a:solidFill>
                <a:latin typeface="Open Sans"/>
                <a:ea typeface="Open Sans"/>
                <a:cs typeface="Open Sans"/>
                <a:sym typeface="Open Sans"/>
              </a:rPr>
              <a:t>Our profound understanding of African cultures enables us to create thatch roofs that pay homage to the rich history and traditions of the continent</a:t>
            </a:r>
            <a:r>
              <a:rPr lang="en-US" sz="2521" i="1">
                <a:solidFill>
                  <a:srgbClr val="FFFFFF"/>
                </a:solidFill>
                <a:latin typeface="Open Sans Italics"/>
                <a:ea typeface="Open Sans Italics"/>
                <a:cs typeface="Open Sans Italics"/>
                <a:sym typeface="Open Sans Italics"/>
              </a:rPr>
              <a:t>.</a:t>
            </a:r>
          </a:p>
          <a:p>
            <a:pPr algn="just">
              <a:lnSpc>
                <a:spcPts val="3529"/>
              </a:lnSpc>
            </a:pPr>
            <a:endParaRPr lang="en-US" sz="2521" i="1">
              <a:solidFill>
                <a:srgbClr val="FFFFFF"/>
              </a:solidFill>
              <a:latin typeface="Open Sans Italics"/>
              <a:ea typeface="Open Sans Italics"/>
              <a:cs typeface="Open Sans Italics"/>
              <a:sym typeface="Open Sans Italics"/>
            </a:endParaRPr>
          </a:p>
          <a:p>
            <a:pPr algn="just">
              <a:lnSpc>
                <a:spcPts val="3529"/>
              </a:lnSpc>
            </a:pPr>
            <a:r>
              <a:rPr lang="en-US" sz="2521" b="1" i="1">
                <a:solidFill>
                  <a:srgbClr val="FFFFFF"/>
                </a:solidFill>
                <a:latin typeface="Open Sans Bold Italics"/>
                <a:ea typeface="Open Sans Bold Italics"/>
                <a:cs typeface="Open Sans Bold Italics"/>
                <a:sym typeface="Open Sans Bold Italics"/>
              </a:rPr>
              <a:t>2. Unrivaled Craftsmanship:</a:t>
            </a:r>
          </a:p>
          <a:p>
            <a:pPr algn="just">
              <a:lnSpc>
                <a:spcPts val="3529"/>
              </a:lnSpc>
            </a:pPr>
            <a:r>
              <a:rPr lang="en-US" sz="2521">
                <a:solidFill>
                  <a:srgbClr val="FFFFFF"/>
                </a:solidFill>
                <a:latin typeface="Open Sans"/>
                <a:ea typeface="Open Sans"/>
                <a:cs typeface="Open Sans"/>
                <a:sym typeface="Open Sans"/>
              </a:rPr>
              <a:t>Our artisans are masters of their trade, blending time-honored techniques with modern innovations to deliver unmatched quality.</a:t>
            </a:r>
          </a:p>
          <a:p>
            <a:pPr algn="just">
              <a:lnSpc>
                <a:spcPts val="3529"/>
              </a:lnSpc>
            </a:pPr>
            <a:endParaRPr lang="en-US" sz="2521">
              <a:solidFill>
                <a:srgbClr val="FFFFFF"/>
              </a:solidFill>
              <a:latin typeface="Open Sans"/>
              <a:ea typeface="Open Sans"/>
              <a:cs typeface="Open Sans"/>
              <a:sym typeface="Open Sans"/>
            </a:endParaRPr>
          </a:p>
          <a:p>
            <a:pPr algn="just">
              <a:lnSpc>
                <a:spcPts val="3529"/>
              </a:lnSpc>
            </a:pPr>
            <a:r>
              <a:rPr lang="en-US" sz="2521" b="1" i="1">
                <a:solidFill>
                  <a:srgbClr val="FFFFFF"/>
                </a:solidFill>
                <a:latin typeface="Open Sans Bold Italics"/>
                <a:ea typeface="Open Sans Bold Italics"/>
                <a:cs typeface="Open Sans Bold Italics"/>
                <a:sym typeface="Open Sans Bold Italics"/>
              </a:rPr>
              <a:t>3. Tailored Excellence:</a:t>
            </a:r>
          </a:p>
          <a:p>
            <a:pPr algn="just">
              <a:lnSpc>
                <a:spcPts val="3529"/>
              </a:lnSpc>
            </a:pPr>
            <a:r>
              <a:rPr lang="en-US" sz="2521">
                <a:solidFill>
                  <a:srgbClr val="FFFFFF"/>
                </a:solidFill>
                <a:latin typeface="Open Sans"/>
                <a:ea typeface="Open Sans"/>
                <a:cs typeface="Open Sans"/>
                <a:sym typeface="Open Sans"/>
              </a:rPr>
              <a:t>We don't just build roofs; we craft experiences. Each thatch roof is a unique masterpiece designed to captivate and leave a lasting impression.</a:t>
            </a:r>
          </a:p>
          <a:p>
            <a:pPr algn="just">
              <a:lnSpc>
                <a:spcPts val="3529"/>
              </a:lnSpc>
            </a:pPr>
            <a:endParaRPr lang="en-US" sz="2521">
              <a:solidFill>
                <a:srgbClr val="FFFFFF"/>
              </a:solidFill>
              <a:latin typeface="Open Sans"/>
              <a:ea typeface="Open Sans"/>
              <a:cs typeface="Open Sans"/>
              <a:sym typeface="Open Sans"/>
            </a:endParaRPr>
          </a:p>
          <a:p>
            <a:pPr algn="just">
              <a:lnSpc>
                <a:spcPts val="3529"/>
              </a:lnSpc>
            </a:pPr>
            <a:endParaRPr lang="en-US" sz="2521">
              <a:solidFill>
                <a:srgbClr val="FFFFFF"/>
              </a:solidFill>
              <a:latin typeface="Open Sans"/>
              <a:ea typeface="Open Sans"/>
              <a:cs typeface="Open Sans"/>
              <a:sym typeface="Open Sans"/>
            </a:endParaRPr>
          </a:p>
          <a:p>
            <a:pPr algn="just">
              <a:lnSpc>
                <a:spcPts val="3529"/>
              </a:lnSpc>
              <a:spcBef>
                <a:spcPct val="0"/>
              </a:spcBef>
            </a:pPr>
            <a:endParaRPr lang="en-US" sz="2521">
              <a:solidFill>
                <a:srgbClr val="FFFFFF"/>
              </a:solidFill>
              <a:latin typeface="Open Sans"/>
              <a:ea typeface="Open Sans"/>
              <a:cs typeface="Open Sans"/>
              <a:sym typeface="Open Sans"/>
            </a:endParaRPr>
          </a:p>
        </p:txBody>
      </p:sp>
      <p:sp>
        <p:nvSpPr>
          <p:cNvPr id="7" name="TextBox 7"/>
          <p:cNvSpPr txBox="1"/>
          <p:nvPr/>
        </p:nvSpPr>
        <p:spPr>
          <a:xfrm>
            <a:off x="439350" y="832214"/>
            <a:ext cx="17409300" cy="1013440"/>
          </a:xfrm>
          <a:prstGeom prst="rect">
            <a:avLst/>
          </a:prstGeom>
        </p:spPr>
        <p:txBody>
          <a:bodyPr lIns="0" tIns="0" rIns="0" bIns="0" rtlCol="0" anchor="t">
            <a:spAutoFit/>
          </a:bodyPr>
          <a:lstStyle/>
          <a:p>
            <a:pPr algn="l">
              <a:lnSpc>
                <a:spcPts val="7653"/>
              </a:lnSpc>
            </a:pPr>
            <a:r>
              <a:rPr lang="en-US" sz="7152" spc="901" dirty="0">
                <a:solidFill>
                  <a:srgbClr val="FFFFFF"/>
                </a:solidFill>
                <a:latin typeface="Higuen Elegant Serif"/>
                <a:ea typeface="Higuen Elegant Serif"/>
                <a:cs typeface="Higuen Elegant Serif"/>
                <a:sym typeface="Higuen Elegant Serif"/>
              </a:rPr>
              <a:t>WHY CHOOSE AFRO-THATCH CC:</a:t>
            </a:r>
          </a:p>
        </p:txBody>
      </p:sp>
      <p:sp>
        <p:nvSpPr>
          <p:cNvPr id="8" name="TextBox 8"/>
          <p:cNvSpPr txBox="1"/>
          <p:nvPr/>
        </p:nvSpPr>
        <p:spPr>
          <a:xfrm>
            <a:off x="9863804" y="2692818"/>
            <a:ext cx="7984846" cy="5355318"/>
          </a:xfrm>
          <a:prstGeom prst="rect">
            <a:avLst/>
          </a:prstGeom>
        </p:spPr>
        <p:txBody>
          <a:bodyPr lIns="0" tIns="0" rIns="0" bIns="0" rtlCol="0" anchor="t">
            <a:spAutoFit/>
          </a:bodyPr>
          <a:lstStyle/>
          <a:p>
            <a:pPr algn="just">
              <a:lnSpc>
                <a:spcPts val="3569"/>
              </a:lnSpc>
            </a:pPr>
            <a:r>
              <a:rPr lang="en-US" sz="2550" b="1">
                <a:solidFill>
                  <a:srgbClr val="FFFFFF"/>
                </a:solidFill>
                <a:latin typeface="Open Sans Bold"/>
                <a:ea typeface="Open Sans Bold"/>
                <a:cs typeface="Open Sans Bold"/>
                <a:sym typeface="Open Sans Bold"/>
              </a:rPr>
              <a:t>4. Sustainability Stewards:</a:t>
            </a:r>
          </a:p>
          <a:p>
            <a:pPr algn="just">
              <a:lnSpc>
                <a:spcPts val="3569"/>
              </a:lnSpc>
            </a:pPr>
            <a:r>
              <a:rPr lang="en-US" sz="2550">
                <a:solidFill>
                  <a:srgbClr val="FFFFFF"/>
                </a:solidFill>
                <a:latin typeface="Open Sans"/>
                <a:ea typeface="Open Sans"/>
                <a:cs typeface="Open Sans"/>
                <a:sym typeface="Open Sans"/>
              </a:rPr>
              <a:t>We are staunch advocates for preserving the environment and uplifting local communities, making us the preferred choice for sustainable construction projects.</a:t>
            </a:r>
          </a:p>
          <a:p>
            <a:pPr algn="just">
              <a:lnSpc>
                <a:spcPts val="3569"/>
              </a:lnSpc>
            </a:pPr>
            <a:endParaRPr lang="en-US" sz="2550">
              <a:solidFill>
                <a:srgbClr val="FFFFFF"/>
              </a:solidFill>
              <a:latin typeface="Open Sans"/>
              <a:ea typeface="Open Sans"/>
              <a:cs typeface="Open Sans"/>
              <a:sym typeface="Open Sans"/>
            </a:endParaRPr>
          </a:p>
          <a:p>
            <a:pPr algn="just">
              <a:lnSpc>
                <a:spcPts val="3569"/>
              </a:lnSpc>
            </a:pPr>
            <a:endParaRPr lang="en-US" sz="2550">
              <a:solidFill>
                <a:srgbClr val="FFFFFF"/>
              </a:solidFill>
              <a:latin typeface="Open Sans"/>
              <a:ea typeface="Open Sans"/>
              <a:cs typeface="Open Sans"/>
              <a:sym typeface="Open Sans"/>
            </a:endParaRPr>
          </a:p>
          <a:p>
            <a:pPr algn="just">
              <a:lnSpc>
                <a:spcPts val="3569"/>
              </a:lnSpc>
            </a:pPr>
            <a:r>
              <a:rPr lang="en-US" sz="2550" b="1">
                <a:solidFill>
                  <a:srgbClr val="FFFFFF"/>
                </a:solidFill>
                <a:latin typeface="Open Sans Bold"/>
                <a:ea typeface="Open Sans Bold"/>
                <a:cs typeface="Open Sans Bold"/>
                <a:sym typeface="Open Sans Bold"/>
              </a:rPr>
              <a:t>5.Client-Centric Approach:</a:t>
            </a:r>
          </a:p>
          <a:p>
            <a:pPr algn="just">
              <a:lnSpc>
                <a:spcPts val="3569"/>
              </a:lnSpc>
            </a:pPr>
            <a:r>
              <a:rPr lang="en-US" sz="2550">
                <a:solidFill>
                  <a:srgbClr val="FFFFFF"/>
                </a:solidFill>
                <a:latin typeface="Open Sans"/>
                <a:ea typeface="Open Sans"/>
                <a:cs typeface="Open Sans"/>
                <a:sym typeface="Open Sans"/>
              </a:rPr>
              <a:t>Your vision is our mission. We listen, collaborate, and execute with utmost precision to bring your dream projects to life.</a:t>
            </a:r>
          </a:p>
          <a:p>
            <a:pPr algn="just">
              <a:lnSpc>
                <a:spcPts val="3529"/>
              </a:lnSpc>
              <a:spcBef>
                <a:spcPct val="0"/>
              </a:spcBef>
            </a:pPr>
            <a:endParaRPr lang="en-US" sz="2550">
              <a:solidFill>
                <a:srgbClr val="FFFFFF"/>
              </a:solidFill>
              <a:latin typeface="Open Sans"/>
              <a:ea typeface="Open Sans"/>
              <a:cs typeface="Open Sans"/>
              <a:sym typeface="Open Sans"/>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2990</TotalTime>
  <Words>1731</Words>
  <Application>Microsoft Office PowerPoint</Application>
  <PresentationFormat>Custom</PresentationFormat>
  <Paragraphs>156</Paragraphs>
  <Slides>13</Slides>
  <Notes>0</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vt:i4>
      </vt:variant>
    </vt:vector>
  </HeadingPairs>
  <TitlesOfParts>
    <vt:vector size="26" baseType="lpstr">
      <vt:lpstr>Poppins Medium</vt:lpstr>
      <vt:lpstr>Higuen Elegant Serif</vt:lpstr>
      <vt:lpstr>Open Sans</vt:lpstr>
      <vt:lpstr>Open Sans Bold</vt:lpstr>
      <vt:lpstr>Open Sans Italics</vt:lpstr>
      <vt:lpstr>Open Sans Bold Italics</vt:lpstr>
      <vt:lpstr>Canva Sans</vt:lpstr>
      <vt:lpstr>Canva Sans Bold</vt:lpstr>
      <vt:lpstr>Poppins</vt:lpstr>
      <vt:lpstr>Calibri</vt:lpstr>
      <vt:lpstr>Arial</vt:lpstr>
      <vt:lpstr>Poppins Bold</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AFRO THATCH cc</dc:title>
  <cp:lastModifiedBy>Ellen Gaingos</cp:lastModifiedBy>
  <cp:revision>2</cp:revision>
  <cp:lastPrinted>2026-01-07T14:59:19Z</cp:lastPrinted>
  <dcterms:created xsi:type="dcterms:W3CDTF">2006-08-16T00:00:00Z</dcterms:created>
  <dcterms:modified xsi:type="dcterms:W3CDTF">2026-01-08T09:45:16Z</dcterms:modified>
  <dc:identifier>DAFuNLHSxvU</dc:identifier>
</cp:coreProperties>
</file>